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59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700" y="-3175"/>
            <a:ext cx="12204700" cy="6861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063751" y="1125538"/>
            <a:ext cx="9211733" cy="1082675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63751" y="2351088"/>
            <a:ext cx="9218083" cy="1752600"/>
          </a:xfrm>
        </p:spPr>
        <p:txBody>
          <a:bodyPr/>
          <a:lstStyle>
            <a:lvl1pPr marL="0" indent="0" algn="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3493B7D6-1CEB-411F-8480-5FA42AC38A4F}" type="datetimeFigureOut">
              <a:rPr lang="id-ID" smtClean="0"/>
            </a:fld>
            <a:endParaRPr lang="id-ID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58A2B05E-BAAA-4B5A-ADF5-5ACA1ABCD736}" type="slidenum">
              <a:rPr lang="id-ID" smtClean="0"/>
            </a:fld>
            <a:endParaRPr lang="id-ID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3493B7D6-1CEB-411F-8480-5FA42AC38A4F}" type="datetimeFigureOut">
              <a:rPr lang="id-ID" smtClean="0"/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8A2B05E-BAAA-4B5A-ADF5-5ACA1ABCD736}" type="slidenum">
              <a:rPr lang="id-ID" smtClean="0"/>
            </a:fld>
            <a:endParaRPr lang="id-ID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3493B7D6-1CEB-411F-8480-5FA42AC38A4F}" type="datetimeFigureOut">
              <a:rPr lang="id-ID" smtClean="0"/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8A2B05E-BAAA-4B5A-ADF5-5ACA1ABCD736}" type="slidenum">
              <a:rPr lang="id-ID" smtClean="0"/>
            </a:fld>
            <a:endParaRPr lang="id-ID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3493B7D6-1CEB-411F-8480-5FA42AC38A4F}" type="datetimeFigureOut">
              <a:rPr lang="id-ID" smtClean="0"/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8A2B05E-BAAA-4B5A-ADF5-5ACA1ABCD736}" type="slidenum">
              <a:rPr lang="id-ID" smtClean="0"/>
            </a:fld>
            <a:endParaRPr lang="id-ID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3493B7D6-1CEB-411F-8480-5FA42AC38A4F}" type="datetimeFigureOut">
              <a:rPr lang="id-ID" smtClean="0"/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8A2B05E-BAAA-4B5A-ADF5-5ACA1ABCD736}" type="slidenum">
              <a:rPr lang="id-ID" smtClean="0"/>
            </a:fld>
            <a:endParaRPr lang="id-ID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3493B7D6-1CEB-411F-8480-5FA42AC38A4F}" type="datetimeFigureOut">
              <a:rPr lang="id-ID" smtClean="0"/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8A2B05E-BAAA-4B5A-ADF5-5ACA1ABCD736}" type="slidenum">
              <a:rPr lang="id-ID" smtClean="0"/>
            </a:fld>
            <a:endParaRPr lang="id-ID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3493B7D6-1CEB-411F-8480-5FA42AC38A4F}" type="datetimeFigureOut">
              <a:rPr lang="id-ID" smtClean="0"/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8A2B05E-BAAA-4B5A-ADF5-5ACA1ABCD736}" type="slidenum">
              <a:rPr lang="id-ID" smtClean="0"/>
            </a:fld>
            <a:endParaRPr lang="id-ID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3493B7D6-1CEB-411F-8480-5FA42AC38A4F}" type="datetimeFigureOut">
              <a:rPr lang="id-ID" smtClean="0"/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8A2B05E-BAAA-4B5A-ADF5-5ACA1ABCD736}" type="slidenum">
              <a:rPr lang="id-ID" smtClean="0"/>
            </a:fld>
            <a:endParaRPr lang="id-ID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3493B7D6-1CEB-411F-8480-5FA42AC38A4F}" type="datetimeFigureOut">
              <a:rPr lang="id-ID" smtClean="0"/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8A2B05E-BAAA-4B5A-ADF5-5ACA1ABCD736}" type="slidenum">
              <a:rPr lang="id-ID" smtClean="0"/>
            </a:fld>
            <a:endParaRPr lang="id-ID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3493B7D6-1CEB-411F-8480-5FA42AC38A4F}" type="datetimeFigureOut">
              <a:rPr lang="id-ID" smtClean="0"/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8A2B05E-BAAA-4B5A-ADF5-5ACA1ABCD736}" type="slidenum">
              <a:rPr lang="id-ID" smtClean="0"/>
            </a:fld>
            <a:endParaRPr lang="id-ID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3493B7D6-1CEB-411F-8480-5FA42AC38A4F}" type="datetimeFigureOut">
              <a:rPr lang="id-ID" smtClean="0"/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8A2B05E-BAAA-4B5A-ADF5-5ACA1ABCD736}" type="slidenum">
              <a:rPr lang="id-ID" smtClean="0"/>
            </a:fld>
            <a:endParaRPr lang="id-ID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6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12198351" cy="6861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3493B7D6-1CEB-411F-8480-5FA42AC38A4F}" type="datetimeFigureOut">
              <a:rPr lang="id-ID" smtClean="0"/>
            </a:fld>
            <a:endParaRPr lang="id-ID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id-ID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58A2B05E-BAAA-4B5A-ADF5-5ACA1ABCD736}" type="slidenum">
              <a:rPr lang="id-ID" smtClean="0"/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image" Target="../media/image8.jpeg"/><Relationship Id="rId1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image" Target="../media/image10.jpeg"/><Relationship Id="rId1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/>
              <a:t>A. Definisi Penyakit Menular Seksual (PMS)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id-ID" dirty="0"/>
              <a:t>	</a:t>
            </a:r>
            <a:r>
              <a:rPr lang="en-US" dirty="0"/>
              <a:t>PMS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infeksi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penyakit</a:t>
            </a:r>
            <a:r>
              <a:rPr lang="en-US" dirty="0"/>
              <a:t> yang di </a:t>
            </a:r>
            <a:r>
              <a:rPr lang="en-US" dirty="0" err="1"/>
              <a:t>tularkan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seks</a:t>
            </a:r>
            <a:r>
              <a:rPr lang="en-US" dirty="0"/>
              <a:t> (oral, anal, vagina)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penyakit</a:t>
            </a:r>
            <a:r>
              <a:rPr lang="en-US" dirty="0"/>
              <a:t> </a:t>
            </a:r>
            <a:r>
              <a:rPr lang="en-US" dirty="0" err="1"/>
              <a:t>kelamin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infeksi</a:t>
            </a:r>
            <a:r>
              <a:rPr lang="en-US" dirty="0"/>
              <a:t> yang di </a:t>
            </a:r>
            <a:r>
              <a:rPr lang="en-US" dirty="0" err="1"/>
              <a:t>tularkan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seks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menyerang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kelamin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gejala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menyerang</a:t>
            </a:r>
            <a:r>
              <a:rPr lang="en-US" dirty="0"/>
              <a:t> </a:t>
            </a:r>
            <a:r>
              <a:rPr lang="en-US" dirty="0" err="1"/>
              <a:t>mata</a:t>
            </a:r>
            <a:r>
              <a:rPr lang="en-US" dirty="0"/>
              <a:t>, </a:t>
            </a:r>
            <a:r>
              <a:rPr lang="en-US" dirty="0" err="1"/>
              <a:t>mulut</a:t>
            </a:r>
            <a:r>
              <a:rPr lang="en-US" dirty="0"/>
              <a:t>, </a:t>
            </a:r>
            <a:r>
              <a:rPr lang="en-US" dirty="0" err="1"/>
              <a:t>saluran</a:t>
            </a:r>
            <a:r>
              <a:rPr lang="en-US" dirty="0"/>
              <a:t> </a:t>
            </a:r>
            <a:r>
              <a:rPr lang="en-US" dirty="0" err="1"/>
              <a:t>pencernaan</a:t>
            </a:r>
            <a:r>
              <a:rPr lang="en-US" dirty="0"/>
              <a:t>, </a:t>
            </a:r>
            <a:r>
              <a:rPr lang="en-US" dirty="0" err="1"/>
              <a:t>hati</a:t>
            </a:r>
            <a:r>
              <a:rPr lang="en-US" dirty="0"/>
              <a:t>, </a:t>
            </a:r>
            <a:r>
              <a:rPr lang="en-US" dirty="0" err="1"/>
              <a:t>otak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organ </a:t>
            </a:r>
            <a:r>
              <a:rPr lang="en-US" dirty="0" err="1"/>
              <a:t>tubuh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, </a:t>
            </a:r>
            <a:r>
              <a:rPr lang="en-US" dirty="0" err="1"/>
              <a:t>misalnya</a:t>
            </a:r>
            <a:r>
              <a:rPr lang="en-US" dirty="0"/>
              <a:t> HIV/AIDS, Hepatitis B</a:t>
            </a:r>
            <a:r>
              <a:rPr lang="id-ID" dirty="0"/>
              <a:t>.</a:t>
            </a:r>
            <a:endParaRPr lang="id-ID" dirty="0"/>
          </a:p>
          <a:p>
            <a:pPr marL="0" indent="0" algn="just" fontAlgn="base">
              <a:buNone/>
            </a:pPr>
            <a:r>
              <a:rPr lang="id-ID" dirty="0"/>
              <a:t>	Penyakit menular seksual</a:t>
            </a:r>
            <a:r>
              <a:rPr lang="en-US" dirty="0"/>
              <a:t> </a:t>
            </a:r>
            <a:r>
              <a:rPr lang="en-US" dirty="0" err="1"/>
              <a:t>merupakan</a:t>
            </a:r>
            <a:r>
              <a:rPr lang="en-US" dirty="0"/>
              <a:t> </a:t>
            </a:r>
            <a:r>
              <a:rPr lang="en-US" dirty="0" err="1"/>
              <a:t>penya</a:t>
            </a:r>
            <a:r>
              <a:rPr lang="id-ID" dirty="0"/>
              <a:t>kit</a:t>
            </a:r>
            <a:r>
              <a:rPr lang="en-US" dirty="0"/>
              <a:t> yang </a:t>
            </a:r>
            <a:r>
              <a:rPr lang="en-US" dirty="0" err="1"/>
              <a:t>ditakuti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orang. </a:t>
            </a:r>
            <a:r>
              <a:rPr lang="en-US" dirty="0" err="1"/>
              <a:t>Angka</a:t>
            </a:r>
            <a:r>
              <a:rPr lang="en-US" dirty="0"/>
              <a:t> </a:t>
            </a:r>
            <a:r>
              <a:rPr lang="en-US" dirty="0" err="1"/>
              <a:t>kejadian</a:t>
            </a:r>
            <a:r>
              <a:rPr lang="en-US" dirty="0"/>
              <a:t> </a:t>
            </a:r>
            <a:r>
              <a:rPr lang="en-US" dirty="0" err="1"/>
              <a:t>penyakit</a:t>
            </a:r>
            <a:r>
              <a:rPr lang="en-US" dirty="0"/>
              <a:t> 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di Indonesia. </a:t>
            </a:r>
            <a:r>
              <a:rPr lang="en-US" dirty="0" err="1"/>
              <a:t>Kelompok</a:t>
            </a:r>
            <a:r>
              <a:rPr lang="en-US" dirty="0"/>
              <a:t> </a:t>
            </a:r>
            <a:r>
              <a:rPr lang="en-US" dirty="0" err="1"/>
              <a:t>resiko</a:t>
            </a:r>
            <a:r>
              <a:rPr lang="en-US" dirty="0"/>
              <a:t> yang </a:t>
            </a:r>
            <a:r>
              <a:rPr lang="en-US" dirty="0" err="1"/>
              <a:t>rentan</a:t>
            </a:r>
            <a:r>
              <a:rPr lang="en-US" dirty="0"/>
              <a:t> </a:t>
            </a:r>
            <a:r>
              <a:rPr lang="en-US" dirty="0" err="1"/>
              <a:t>terinfeksi</a:t>
            </a:r>
            <a:r>
              <a:rPr lang="en-US" dirty="0"/>
              <a:t> </a:t>
            </a:r>
            <a:r>
              <a:rPr lang="en-US" dirty="0" err="1"/>
              <a:t>tentunya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yang </a:t>
            </a:r>
            <a:r>
              <a:rPr lang="en-US" dirty="0" err="1"/>
              <a:t>sering</a:t>
            </a:r>
            <a:r>
              <a:rPr lang="en-US" dirty="0"/>
              <a:t>  “</a:t>
            </a:r>
            <a:r>
              <a:rPr lang="en-US" dirty="0" err="1"/>
              <a:t>jajan</a:t>
            </a:r>
            <a:r>
              <a:rPr lang="en-US" dirty="0"/>
              <a:t>” alias </a:t>
            </a:r>
            <a:r>
              <a:rPr lang="en-US" dirty="0" err="1"/>
              <a:t>punya</a:t>
            </a:r>
            <a:r>
              <a:rPr lang="en-US" dirty="0"/>
              <a:t> </a:t>
            </a:r>
            <a:r>
              <a:rPr lang="en-US" dirty="0" err="1"/>
              <a:t>kebiasaan</a:t>
            </a:r>
            <a:r>
              <a:rPr lang="en-US" dirty="0"/>
              <a:t> </a:t>
            </a:r>
            <a:r>
              <a:rPr lang="en-US" dirty="0" err="1"/>
              <a:t>perilaku</a:t>
            </a:r>
            <a:r>
              <a:rPr lang="en-US" dirty="0"/>
              <a:t> 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sehat</a:t>
            </a:r>
            <a:r>
              <a:rPr lang="en-US" dirty="0"/>
              <a:t>.</a:t>
            </a:r>
            <a:endParaRPr lang="id-ID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0505" y="216975"/>
            <a:ext cx="10535478" cy="999591"/>
          </a:xfrm>
        </p:spPr>
        <p:txBody>
          <a:bodyPr>
            <a:noAutofit/>
          </a:bodyPr>
          <a:lstStyle/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  <a:tabLst>
                <a:tab pos="1371600" algn="l"/>
                <a:tab pos="1600200" algn="l"/>
              </a:tabLst>
            </a:pPr>
            <a:r>
              <a:rPr lang="id-ID" altLang="id-ID" sz="2400" b="1" dirty="0">
                <a:latin typeface="Arial" panose="020B0604020202020204" pitchFamily="34" charset="0"/>
                <a:ea typeface="Times New Roman" panose="02020603050405020304" pitchFamily="18" charset="0"/>
              </a:rPr>
              <a:t>B. </a:t>
            </a:r>
            <a:r>
              <a:rPr lang="en-US" altLang="id-ID" sz="2400" b="1" dirty="0" err="1">
                <a:latin typeface="Arial" panose="020B0604020202020204" pitchFamily="34" charset="0"/>
                <a:ea typeface="Times New Roman" panose="02020603050405020304" pitchFamily="18" charset="0"/>
              </a:rPr>
              <a:t>Jenis-Jenis</a:t>
            </a:r>
            <a:r>
              <a:rPr lang="en-US" altLang="id-ID" sz="2400" b="1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id-ID" sz="2400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Penyakit</a:t>
            </a:r>
            <a:r>
              <a:rPr lang="en-US" altLang="id-ID" sz="2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id-ID" sz="2400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Menular</a:t>
            </a:r>
            <a:r>
              <a:rPr lang="en-US" altLang="id-ID" sz="2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id-ID" sz="2400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Seksual</a:t>
            </a:r>
            <a:r>
              <a:rPr lang="id-ID" altLang="id-ID" sz="2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Beserta Gejala, Penyebabnya &amp; Cara Penularannya</a:t>
            </a:r>
            <a:endParaRPr lang="id-ID" sz="2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42603" y="1477775"/>
            <a:ext cx="555019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/>
            <a:r>
              <a:rPr kumimoji="0" lang="id-ID" altLang="id-ID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1. </a:t>
            </a:r>
            <a:r>
              <a:rPr lang="en-US" altLang="id-ID" b="1" dirty="0" err="1">
                <a:ea typeface="Times New Roman" panose="02020603050405020304" pitchFamily="18" charset="0"/>
              </a:rPr>
              <a:t>Gonorea</a:t>
            </a:r>
            <a:r>
              <a:rPr lang="en-US" altLang="id-ID" b="1" dirty="0">
                <a:ea typeface="Times New Roman" panose="02020603050405020304" pitchFamily="18" charset="0"/>
              </a:rPr>
              <a:t>/</a:t>
            </a:r>
            <a:r>
              <a:rPr lang="en-US" altLang="id-ID" b="1" dirty="0" err="1">
                <a:ea typeface="Times New Roman" panose="02020603050405020304" pitchFamily="18" charset="0"/>
              </a:rPr>
              <a:t>kencing</a:t>
            </a:r>
            <a:r>
              <a:rPr lang="en-US" altLang="id-ID" b="1" dirty="0">
                <a:ea typeface="Times New Roman" panose="02020603050405020304" pitchFamily="18" charset="0"/>
              </a:rPr>
              <a:t> </a:t>
            </a:r>
            <a:r>
              <a:rPr lang="en-US" altLang="id-ID" b="1" dirty="0" err="1">
                <a:ea typeface="Times New Roman" panose="02020603050405020304" pitchFamily="18" charset="0"/>
              </a:rPr>
              <a:t>nanah</a:t>
            </a:r>
            <a:endParaRPr kumimoji="0" lang="id-ID" altLang="id-ID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  <a:tab pos="1600200" algn="l"/>
              </a:tabLst>
            </a:pPr>
            <a:r>
              <a:rPr kumimoji="0" lang="en-US" altLang="id-ID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Tipe</a:t>
            </a:r>
            <a:r>
              <a:rPr kumimoji="0" lang="id-ID" altLang="id-ID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kumimoji="0" lang="en-US" altLang="id-ID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kumimoji="0" lang="en-US" altLang="id-ID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Bakterial</a:t>
            </a:r>
            <a:r>
              <a:rPr kumimoji="0" lang="en-US" altLang="id-ID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(Neisseria </a:t>
            </a:r>
            <a:r>
              <a:rPr kumimoji="0" lang="en-US" altLang="id-ID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gonnorhoeae</a:t>
            </a:r>
            <a:r>
              <a:rPr kumimoji="0" lang="en-US" altLang="id-ID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</a:t>
            </a:r>
            <a:endParaRPr kumimoji="0" lang="id-ID" altLang="id-ID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280" y="2312035"/>
            <a:ext cx="4828540" cy="4288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5903012" y="1011955"/>
            <a:ext cx="562287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  <a:tab pos="1600200" algn="l"/>
              </a:tabLst>
            </a:pPr>
            <a:r>
              <a:rPr kumimoji="0" lang="en-US" altLang="id-ID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2. </a:t>
            </a:r>
            <a:r>
              <a:rPr kumimoji="0" lang="en-US" altLang="id-ID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Sifilis</a:t>
            </a:r>
            <a:r>
              <a:rPr kumimoji="0" lang="en-US" altLang="id-ID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/Raja </a:t>
            </a:r>
            <a:r>
              <a:rPr kumimoji="0" lang="en-US" altLang="id-ID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Singa</a:t>
            </a:r>
            <a:endParaRPr kumimoji="0" lang="id-ID" altLang="id-ID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  <a:tab pos="1600200" algn="l"/>
              </a:tabLst>
            </a:pPr>
            <a:r>
              <a:rPr kumimoji="0" lang="en-US" altLang="id-ID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Tipe</a:t>
            </a:r>
            <a:r>
              <a:rPr kumimoji="0" lang="id-ID" altLang="id-ID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	</a:t>
            </a:r>
            <a:r>
              <a:rPr kumimoji="0" lang="en-US" altLang="id-ID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kumimoji="0" lang="en-US" altLang="id-ID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Bakterial</a:t>
            </a:r>
            <a:r>
              <a:rPr kumimoji="0" lang="en-US" altLang="id-ID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(Treponema pallidum) </a:t>
            </a:r>
            <a:endParaRPr kumimoji="0" lang="id-ID" altLang="id-ID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8546" y="1827445"/>
            <a:ext cx="5066228" cy="4773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53124" y="185334"/>
            <a:ext cx="555011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  <a:tab pos="1600200" algn="l"/>
              </a:tabLst>
            </a:pPr>
            <a:r>
              <a:rPr kumimoji="0" lang="en-US" altLang="id-ID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3. </a:t>
            </a:r>
            <a:r>
              <a:rPr kumimoji="0" lang="en-US" altLang="id-ID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Trikonomiasis</a:t>
            </a:r>
            <a:endParaRPr kumimoji="0" lang="id-ID" altLang="id-ID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  <a:tab pos="1600200" algn="l"/>
              </a:tabLst>
            </a:pPr>
            <a:r>
              <a:rPr kumimoji="0" lang="en-US" altLang="id-ID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Penyebab</a:t>
            </a:r>
            <a:r>
              <a:rPr kumimoji="0" lang="en-US" altLang="id-ID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id-ID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: </a:t>
            </a:r>
            <a:r>
              <a:rPr kumimoji="0" lang="en-US" altLang="id-ID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Disebabkan</a:t>
            </a:r>
            <a:r>
              <a:rPr kumimoji="0" lang="en-US" altLang="id-ID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id-ID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oleh</a:t>
            </a:r>
            <a:r>
              <a:rPr kumimoji="0" lang="en-US" altLang="id-ID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protozoa Trichomonas</a:t>
            </a:r>
            <a:r>
              <a:rPr kumimoji="0" lang="id-ID" altLang="id-ID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	</a:t>
            </a:r>
            <a:r>
              <a:rPr kumimoji="0" lang="en-US" altLang="id-ID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vaginalis.</a:t>
            </a:r>
            <a:endParaRPr kumimoji="0" lang="id-ID" altLang="id-ID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076" name="Picture 3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124" y="1374709"/>
            <a:ext cx="6174960" cy="4641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917635" y="1267283"/>
            <a:ext cx="492980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  <a:tab pos="1600200" algn="l"/>
              </a:tabLst>
            </a:pPr>
            <a:r>
              <a:rPr kumimoji="0" lang="en-US" altLang="id-ID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4. </a:t>
            </a:r>
            <a:r>
              <a:rPr kumimoji="0" lang="en-US" altLang="id-ID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Ulkus</a:t>
            </a:r>
            <a:r>
              <a:rPr kumimoji="0" lang="en-US" altLang="id-ID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Mole (</a:t>
            </a:r>
            <a:r>
              <a:rPr kumimoji="0" lang="en-US" altLang="id-ID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Chancroid</a:t>
            </a:r>
            <a:r>
              <a:rPr kumimoji="0" lang="en-US" altLang="id-ID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</a:t>
            </a:r>
            <a:endParaRPr kumimoji="0" lang="id-ID" altLang="id-ID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  <a:tab pos="1600200" algn="l"/>
              </a:tabLst>
            </a:pPr>
            <a:r>
              <a:rPr kumimoji="0" lang="en-US" altLang="id-ID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Tipe</a:t>
            </a:r>
            <a:r>
              <a:rPr kumimoji="0" lang="en-US" altLang="id-ID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: 	</a:t>
            </a:r>
            <a:r>
              <a:rPr kumimoji="0" lang="en-US" altLang="id-ID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Bakterial</a:t>
            </a:r>
            <a:r>
              <a:rPr kumimoji="0" lang="en-US" altLang="id-ID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(</a:t>
            </a:r>
            <a:r>
              <a:rPr kumimoji="0" lang="en-US" altLang="id-ID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Hemophilus</a:t>
            </a:r>
            <a:r>
              <a:rPr kumimoji="0" lang="en-US" altLang="id-ID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id-ID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ducreyi</a:t>
            </a:r>
            <a:r>
              <a:rPr kumimoji="0" lang="en-US" altLang="id-ID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</a:t>
            </a:r>
            <a:endParaRPr kumimoji="0" lang="id-ID" altLang="id-ID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07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7635" y="2124149"/>
            <a:ext cx="4984703" cy="4462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19282" y="176479"/>
            <a:ext cx="511533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  <a:tab pos="1600200" algn="l"/>
              </a:tabLst>
            </a:pPr>
            <a:r>
              <a:rPr kumimoji="0" lang="en-US" altLang="id-ID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5. </a:t>
            </a:r>
            <a:r>
              <a:rPr kumimoji="0" lang="en-US" altLang="id-ID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Klamidia</a:t>
            </a:r>
            <a:endParaRPr kumimoji="0" lang="id-ID" altLang="id-ID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  <a:tab pos="1600200" algn="l"/>
              </a:tabLst>
            </a:pPr>
            <a:r>
              <a:rPr kumimoji="0" lang="en-US" altLang="id-ID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Tipe</a:t>
            </a:r>
            <a:r>
              <a:rPr kumimoji="0" lang="en-US" altLang="id-ID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: </a:t>
            </a:r>
            <a:r>
              <a:rPr kumimoji="0" lang="en-US" altLang="id-ID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Bakterial</a:t>
            </a:r>
            <a:r>
              <a:rPr kumimoji="0" lang="en-US" altLang="id-ID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(Chlamydia trachomatis)</a:t>
            </a:r>
            <a:endParaRPr kumimoji="0" lang="id-ID" altLang="id-ID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  <a:tab pos="1600200" algn="l"/>
              </a:tabLst>
            </a:pPr>
            <a:endParaRPr kumimoji="0" lang="id-ID" altLang="id-ID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097" name="Picture 5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282" y="1054927"/>
            <a:ext cx="5352039" cy="4954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6306344" y="1204579"/>
            <a:ext cx="544664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id-ID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6. HIV-AIDS</a:t>
            </a:r>
            <a:endParaRPr lang="en-US" altLang="id-ID" sz="1600" b="1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id-ID" sz="1600" b="1" dirty="0" err="1">
                <a:latin typeface="Arial" panose="020B0604020202020204" pitchFamily="34" charset="0"/>
                <a:ea typeface="Times New Roman" panose="02020603050405020304" pitchFamily="18" charset="0"/>
              </a:rPr>
              <a:t>Tipe</a:t>
            </a:r>
            <a:r>
              <a:rPr lang="en-US" altLang="id-ID" sz="1600" dirty="0">
                <a:latin typeface="Arial" panose="020B0604020202020204" pitchFamily="34" charset="0"/>
                <a:ea typeface="Times New Roman" panose="02020603050405020304" pitchFamily="18" charset="0"/>
              </a:rPr>
              <a:t>	: Viral (Human Immunodeficiency Virus)</a:t>
            </a:r>
            <a:r>
              <a:rPr kumimoji="0" lang="id-ID" altLang="id-ID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id-ID" altLang="id-ID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099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2190" y="2526030"/>
            <a:ext cx="6099810" cy="3716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38150" y="204960"/>
            <a:ext cx="60032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  <a:tab pos="1600200" algn="l"/>
              </a:tabLst>
            </a:pPr>
            <a:r>
              <a:rPr kumimoji="0" lang="en-US" altLang="id-ID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7. Herpes</a:t>
            </a:r>
            <a:endParaRPr kumimoji="0" lang="id-ID" altLang="id-ID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  <a:tab pos="1600200" algn="l"/>
              </a:tabLst>
            </a:pPr>
            <a:r>
              <a:rPr kumimoji="0" lang="en-US" altLang="id-ID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Tipe</a:t>
            </a:r>
            <a:r>
              <a:rPr kumimoji="0" lang="id-ID" altLang="id-ID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</a:t>
            </a:r>
            <a:r>
              <a:rPr kumimoji="0" lang="en-US" altLang="id-ID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 Viral (virus Varicella zoster </a:t>
            </a:r>
            <a:r>
              <a:rPr kumimoji="0" lang="en-US" altLang="id-ID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dan</a:t>
            </a:r>
            <a:r>
              <a:rPr kumimoji="0" lang="en-US" altLang="id-ID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herpes simplex virus )</a:t>
            </a:r>
            <a:endParaRPr kumimoji="0" lang="id-ID" altLang="id-ID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121" name="Picture 7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150" y="1358610"/>
            <a:ext cx="5512076" cy="4254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6573077" y="1637035"/>
            <a:ext cx="53538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8. </a:t>
            </a:r>
            <a:r>
              <a:rPr lang="en-US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Kutil</a:t>
            </a:r>
            <a:r>
              <a:rPr lang="en-US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Genitalis</a:t>
            </a:r>
            <a:r>
              <a:rPr lang="en-US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Kondiloma</a:t>
            </a:r>
            <a:r>
              <a:rPr lang="en-US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Akuminata</a:t>
            </a:r>
            <a:r>
              <a:rPr lang="en-US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id-ID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Tipe</a:t>
            </a:r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: Viral (Human </a:t>
            </a:r>
            <a:r>
              <a:rPr lang="en-US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Papiloma</a:t>
            </a:r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Virus)</a:t>
            </a:r>
            <a:endParaRPr lang="id-ID" sz="1600" dirty="0"/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9658" y="2518852"/>
            <a:ext cx="5080718" cy="38952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353338" y="596132"/>
            <a:ext cx="331304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  <a:tab pos="160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  <a:tab pos="1600200" algn="l"/>
              </a:tabLst>
            </a:pPr>
            <a:r>
              <a:rPr kumimoji="0" lang="en-US" altLang="id-ID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9. Hepatitis B (HBV)</a:t>
            </a:r>
            <a:endParaRPr kumimoji="0" lang="id-ID" altLang="id-ID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  <a:tab pos="1600200" algn="l"/>
              </a:tabLst>
            </a:pPr>
            <a:r>
              <a:rPr kumimoji="0" lang="en-US" altLang="id-ID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Tipe</a:t>
            </a:r>
            <a:r>
              <a:rPr kumimoji="0" lang="en-US" altLang="id-ID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: 	Viral </a:t>
            </a:r>
            <a:endParaRPr kumimoji="0" lang="id-ID" altLang="id-ID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145" name="Picture 9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8565" y="1455420"/>
            <a:ext cx="6288405" cy="4822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650434" y="898708"/>
            <a:ext cx="85476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id-ID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Peran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Bidan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Pencegahan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Dan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Penanggulangan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</a:t>
            </a:r>
            <a:r>
              <a:rPr lang="id-ID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MS</a:t>
            </a:r>
            <a:endParaRPr lang="id-ID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70510" algn="just">
              <a:spcAft>
                <a:spcPts val="0"/>
              </a:spcAft>
            </a:pPr>
            <a:r>
              <a:rPr lang="id-ID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id-ID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70510" algn="just">
              <a:spcAft>
                <a:spcPts val="0"/>
              </a:spcAft>
            </a:pPr>
            <a:endParaRPr lang="id-ID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 fontAlgn="base">
              <a:spcAft>
                <a:spcPts val="0"/>
              </a:spcAft>
              <a:buFont typeface="+mj-lt"/>
              <a:buAutoNum type="alphaLcPeriod"/>
            </a:pP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Bidan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sebagai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role model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memberikan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contoh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sikap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yang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baik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pada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masyarakat</a:t>
            </a:r>
            <a:endParaRPr lang="id-ID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 fontAlgn="base">
              <a:spcAft>
                <a:spcPts val="0"/>
              </a:spcAft>
              <a:buFont typeface="+mj-lt"/>
              <a:buAutoNum type="alphaLcPeriod"/>
            </a:pP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Memberikan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konseling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pada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masyarakat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terutama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remaja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psangan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suami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istri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tentang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kesehatan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reproduksi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id-ID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 fontAlgn="base">
              <a:spcAft>
                <a:spcPts val="0"/>
              </a:spcAft>
              <a:buFont typeface="+mj-lt"/>
              <a:buAutoNum type="alphaLcPeriod"/>
            </a:pP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Memberikan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konseling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pada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masyarakat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tentang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penyebab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akibat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PMS</a:t>
            </a:r>
            <a:endParaRPr lang="id-ID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 fontAlgn="base">
              <a:spcAft>
                <a:spcPts val="0"/>
              </a:spcAft>
              <a:buFont typeface="+mj-lt"/>
              <a:buAutoNum type="alphaLcPeriod"/>
            </a:pP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Bekerja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sama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tokoh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masyarakat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tokoh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agama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pelaksanaan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penyuluhan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pada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masyaraka</a:t>
            </a:r>
            <a:r>
              <a:rPr lang="id-ID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t.</a:t>
            </a:r>
            <a:endParaRPr lang="id-ID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 fontAlgn="base">
              <a:spcAft>
                <a:spcPts val="0"/>
              </a:spcAft>
              <a:buFont typeface="+mj-lt"/>
              <a:buAutoNum type="alphaLcPeriod"/>
            </a:pP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Mewaspadai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gejala-gejala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mendeteksi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dini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adanya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PMS</a:t>
            </a:r>
            <a:r>
              <a:rPr lang="id-ID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id-ID" sz="2400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9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dirty="0" smtClean="0"/>
              <a:t> THANKYOU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id-ID" sz="6000" dirty="0" smtClean="0"/>
              <a:t>LETS DISCUS </a:t>
            </a:r>
            <a:endParaRPr lang="id-ID" sz="6000" dirty="0" smtClean="0"/>
          </a:p>
          <a:p>
            <a:endParaRPr lang="id-ID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ata Pie Charts">
  <a:themeElements>
    <a:clrScheme name="Data Pie Chart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9900"/>
      </a:accent1>
      <a:accent2>
        <a:srgbClr val="99CC00"/>
      </a:accent2>
      <a:accent3>
        <a:srgbClr val="FFFFFF"/>
      </a:accent3>
      <a:accent4>
        <a:srgbClr val="000000"/>
      </a:accent4>
      <a:accent5>
        <a:srgbClr val="AACAAA"/>
      </a:accent5>
      <a:accent6>
        <a:srgbClr val="8AB900"/>
      </a:accent6>
      <a:hlink>
        <a:srgbClr val="CC3300"/>
      </a:hlink>
      <a:folHlink>
        <a:srgbClr val="996600"/>
      </a:folHlink>
    </a:clrScheme>
    <a:fontScheme name="Data Pie Chart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Data Pie Char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9900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CAAA"/>
        </a:accent5>
        <a:accent6>
          <a:srgbClr val="8AB900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0</TotalTime>
  <Words>1790</Words>
  <Application>WPS Presentation</Application>
  <PresentationFormat>Custom</PresentationFormat>
  <Paragraphs>49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9" baseType="lpstr">
      <vt:lpstr>Arial</vt:lpstr>
      <vt:lpstr>SimSun</vt:lpstr>
      <vt:lpstr>Wingdings</vt:lpstr>
      <vt:lpstr>Wingdings 2</vt:lpstr>
      <vt:lpstr>Times New Roman</vt:lpstr>
      <vt:lpstr>Perpetua</vt:lpstr>
      <vt:lpstr>Franklin Gothic Book</vt:lpstr>
      <vt:lpstr>Microsoft YaHei</vt:lpstr>
      <vt:lpstr>Arial Unicode MS</vt:lpstr>
      <vt:lpstr>Calibri</vt:lpstr>
      <vt:lpstr>Data Pie Charts</vt:lpstr>
      <vt:lpstr>A. Definisi Penyakit Menular Seksual (PMS)</vt:lpstr>
      <vt:lpstr>B. Jenis-Jenis Penyakit Menular Seksual Beserta Gejala, Penyebabnya &amp; Cara Penularannya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 THANKYOU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PENYAKIT MENULAR SEKSUAL (PMS)</dc:title>
  <dc:creator>WinX</dc:creator>
  <cp:lastModifiedBy>LENOVO</cp:lastModifiedBy>
  <cp:revision>12</cp:revision>
  <dcterms:created xsi:type="dcterms:W3CDTF">2017-09-19T13:28:00Z</dcterms:created>
  <dcterms:modified xsi:type="dcterms:W3CDTF">2022-08-30T08:59:08Z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9E01066E3B994C2E8C11854DC333E57A</vt:lpwstr>
  </property>
  <property fmtid="{D5CDD505-2E9C-101B-9397-08002B2CF9AE}" pid="3" name="KSOProductBuildVer">
    <vt:lpwstr>1033-11.2.0.11254</vt:lpwstr>
  </property>
</Properties>
</file>