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324" r:id="rId3"/>
    <p:sldId id="259" r:id="rId4"/>
    <p:sldId id="257" r:id="rId5"/>
    <p:sldId id="394" r:id="rId6"/>
    <p:sldId id="319" r:id="rId7"/>
    <p:sldId id="395" r:id="rId8"/>
    <p:sldId id="260" r:id="rId9"/>
    <p:sldId id="321" r:id="rId10"/>
    <p:sldId id="261" r:id="rId11"/>
    <p:sldId id="333" r:id="rId12"/>
    <p:sldId id="329" r:id="rId13"/>
    <p:sldId id="331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316" r:id="rId22"/>
    <p:sldId id="263" r:id="rId23"/>
    <p:sldId id="334" r:id="rId24"/>
    <p:sldId id="322" r:id="rId25"/>
    <p:sldId id="335" r:id="rId26"/>
    <p:sldId id="336" r:id="rId27"/>
    <p:sldId id="314" r:id="rId28"/>
    <p:sldId id="338" r:id="rId29"/>
    <p:sldId id="264" r:id="rId30"/>
    <p:sldId id="339" r:id="rId31"/>
    <p:sldId id="340" r:id="rId32"/>
    <p:sldId id="318" r:id="rId33"/>
    <p:sldId id="393" r:id="rId34"/>
    <p:sldId id="265" r:id="rId35"/>
    <p:sldId id="277" r:id="rId36"/>
    <p:sldId id="274" r:id="rId37"/>
    <p:sldId id="342" r:id="rId38"/>
    <p:sldId id="275" r:id="rId39"/>
    <p:sldId id="347" r:id="rId40"/>
    <p:sldId id="279" r:id="rId41"/>
    <p:sldId id="281" r:id="rId42"/>
    <p:sldId id="349" r:id="rId43"/>
    <p:sldId id="282" r:id="rId44"/>
    <p:sldId id="351" r:id="rId45"/>
    <p:sldId id="283" r:id="rId46"/>
    <p:sldId id="353" r:id="rId47"/>
    <p:sldId id="284" r:id="rId48"/>
    <p:sldId id="355" r:id="rId49"/>
    <p:sldId id="285" r:id="rId50"/>
    <p:sldId id="357" r:id="rId51"/>
    <p:sldId id="286" r:id="rId52"/>
    <p:sldId id="359" r:id="rId53"/>
    <p:sldId id="288" r:id="rId54"/>
    <p:sldId id="290" r:id="rId55"/>
    <p:sldId id="361" r:id="rId56"/>
    <p:sldId id="291" r:id="rId57"/>
    <p:sldId id="363" r:id="rId58"/>
    <p:sldId id="292" r:id="rId59"/>
    <p:sldId id="365" r:id="rId60"/>
    <p:sldId id="293" r:id="rId61"/>
    <p:sldId id="367" r:id="rId62"/>
    <p:sldId id="294" r:id="rId63"/>
    <p:sldId id="295" r:id="rId64"/>
    <p:sldId id="369" r:id="rId65"/>
    <p:sldId id="296" r:id="rId66"/>
    <p:sldId id="377" r:id="rId67"/>
    <p:sldId id="297" r:id="rId68"/>
    <p:sldId id="298" r:id="rId69"/>
    <p:sldId id="299" r:id="rId70"/>
    <p:sldId id="379" r:id="rId71"/>
    <p:sldId id="300" r:id="rId72"/>
    <p:sldId id="381" r:id="rId73"/>
    <p:sldId id="301" r:id="rId74"/>
    <p:sldId id="302" r:id="rId75"/>
    <p:sldId id="303" r:id="rId76"/>
    <p:sldId id="383" r:id="rId77"/>
    <p:sldId id="304" r:id="rId78"/>
    <p:sldId id="385" r:id="rId79"/>
    <p:sldId id="305" r:id="rId80"/>
    <p:sldId id="387" r:id="rId81"/>
    <p:sldId id="306" r:id="rId82"/>
    <p:sldId id="389" r:id="rId83"/>
    <p:sldId id="307" r:id="rId84"/>
    <p:sldId id="391" r:id="rId85"/>
    <p:sldId id="313" r:id="rId86"/>
    <p:sldId id="326" r:id="rId8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78" y="6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viewProps" Target="viewProps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90" Type="http://schemas.openxmlformats.org/officeDocument/2006/relationships/theme" Target="theme/theme1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presProps" Target="presProps.xml"/><Relationship Id="rId9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8406496-041B-4482-90BA-DE55E3A56B6B}" type="doc">
      <dgm:prSet loTypeId="urn:microsoft.com/office/officeart/2008/layout/VerticalCircle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d-ID"/>
        </a:p>
      </dgm:t>
    </dgm:pt>
    <dgm:pt modelId="{ED200389-874B-44B7-99BF-387A4793BED5}">
      <dgm:prSet phldrT="[Text]" custT="1"/>
      <dgm:spPr/>
      <dgm:t>
        <a:bodyPr/>
        <a:lstStyle/>
        <a:p>
          <a:r>
            <a:rPr lang="id-ID" sz="2000" dirty="0" smtClean="0"/>
            <a:t>PENGENDALIAN</a:t>
          </a:r>
          <a:endParaRPr lang="id-ID" sz="2000" dirty="0"/>
        </a:p>
      </dgm:t>
    </dgm:pt>
    <dgm:pt modelId="{300A9F05-1D33-490E-8F98-BD09D0DB76A2}" type="parTrans" cxnId="{8C52A9F2-15E3-45D3-9DE4-C264F9108E9B}">
      <dgm:prSet/>
      <dgm:spPr/>
      <dgm:t>
        <a:bodyPr/>
        <a:lstStyle/>
        <a:p>
          <a:endParaRPr lang="id-ID"/>
        </a:p>
      </dgm:t>
    </dgm:pt>
    <dgm:pt modelId="{1B0EACE9-A47D-46D3-A5BB-9387EFB92C7B}" type="sibTrans" cxnId="{8C52A9F2-15E3-45D3-9DE4-C264F9108E9B}">
      <dgm:prSet/>
      <dgm:spPr/>
      <dgm:t>
        <a:bodyPr/>
        <a:lstStyle/>
        <a:p>
          <a:endParaRPr lang="id-ID"/>
        </a:p>
      </dgm:t>
    </dgm:pt>
    <dgm:pt modelId="{2DE5448E-2673-420C-8469-4CBC5A29CCF1}">
      <dgm:prSet phldrT="[Text]" phldr="1"/>
      <dgm:spPr/>
      <dgm:t>
        <a:bodyPr/>
        <a:lstStyle/>
        <a:p>
          <a:endParaRPr lang="id-ID" dirty="0"/>
        </a:p>
      </dgm:t>
    </dgm:pt>
    <dgm:pt modelId="{611FC4A3-6E8D-4356-97E5-E45846C493EE}" type="parTrans" cxnId="{2457DE28-047A-483F-BDD5-F4E89FCD5E24}">
      <dgm:prSet/>
      <dgm:spPr/>
      <dgm:t>
        <a:bodyPr/>
        <a:lstStyle/>
        <a:p>
          <a:endParaRPr lang="id-ID"/>
        </a:p>
      </dgm:t>
    </dgm:pt>
    <dgm:pt modelId="{B55F1A49-E511-4214-830A-021E1263A928}" type="sibTrans" cxnId="{2457DE28-047A-483F-BDD5-F4E89FCD5E24}">
      <dgm:prSet/>
      <dgm:spPr/>
      <dgm:t>
        <a:bodyPr/>
        <a:lstStyle/>
        <a:p>
          <a:endParaRPr lang="id-ID"/>
        </a:p>
      </dgm:t>
    </dgm:pt>
    <dgm:pt modelId="{C6D59E17-ACA4-45AA-ACB2-FEF05601CA32}">
      <dgm:prSet phldrT="[Text]" custT="1"/>
      <dgm:spPr/>
      <dgm:t>
        <a:bodyPr/>
        <a:lstStyle/>
        <a:p>
          <a:r>
            <a:rPr lang="id-ID" sz="2400" b="1" dirty="0" smtClean="0"/>
            <a:t>PENINGKATA</a:t>
          </a:r>
          <a:r>
            <a:rPr lang="id-ID" sz="2400" dirty="0" smtClean="0"/>
            <a:t>N</a:t>
          </a:r>
          <a:endParaRPr lang="id-ID" sz="2400" dirty="0"/>
        </a:p>
      </dgm:t>
    </dgm:pt>
    <dgm:pt modelId="{AE85C8EE-48B0-4DA4-A14C-0DC9ACE172B0}" type="parTrans" cxnId="{15FE6A8C-B961-4564-B6BC-2D7D5E410729}">
      <dgm:prSet/>
      <dgm:spPr/>
      <dgm:t>
        <a:bodyPr/>
        <a:lstStyle/>
        <a:p>
          <a:endParaRPr lang="id-ID"/>
        </a:p>
      </dgm:t>
    </dgm:pt>
    <dgm:pt modelId="{F5EBF2A0-7B20-4286-9F7D-BC44F73ECA32}" type="sibTrans" cxnId="{15FE6A8C-B961-4564-B6BC-2D7D5E410729}">
      <dgm:prSet/>
      <dgm:spPr/>
      <dgm:t>
        <a:bodyPr/>
        <a:lstStyle/>
        <a:p>
          <a:endParaRPr lang="id-ID"/>
        </a:p>
      </dgm:t>
    </dgm:pt>
    <dgm:pt modelId="{D941B858-C91B-40D4-BDCF-9B0F3E7E6B9E}">
      <dgm:prSet phldrT="[Text]" phldr="1"/>
      <dgm:spPr/>
      <dgm:t>
        <a:bodyPr/>
        <a:lstStyle/>
        <a:p>
          <a:endParaRPr lang="id-ID"/>
        </a:p>
      </dgm:t>
    </dgm:pt>
    <dgm:pt modelId="{9F945859-A74D-4EFF-BDC3-31F9F74906C9}" type="parTrans" cxnId="{3F05B4FB-AA5B-4B28-9982-990093F66395}">
      <dgm:prSet/>
      <dgm:spPr/>
      <dgm:t>
        <a:bodyPr/>
        <a:lstStyle/>
        <a:p>
          <a:endParaRPr lang="id-ID"/>
        </a:p>
      </dgm:t>
    </dgm:pt>
    <dgm:pt modelId="{EC4739F6-329A-461F-AF8C-FBF055BE0F59}" type="sibTrans" cxnId="{3F05B4FB-AA5B-4B28-9982-990093F66395}">
      <dgm:prSet/>
      <dgm:spPr/>
      <dgm:t>
        <a:bodyPr/>
        <a:lstStyle/>
        <a:p>
          <a:endParaRPr lang="id-ID"/>
        </a:p>
      </dgm:t>
    </dgm:pt>
    <dgm:pt modelId="{830AFF27-4252-4F1D-A128-0765358E949E}">
      <dgm:prSet phldrT="[Text]" phldr="1"/>
      <dgm:spPr/>
      <dgm:t>
        <a:bodyPr/>
        <a:lstStyle/>
        <a:p>
          <a:endParaRPr lang="id-ID"/>
        </a:p>
      </dgm:t>
    </dgm:pt>
    <dgm:pt modelId="{C66E216C-0F04-4332-B455-3668720875E1}" type="sibTrans" cxnId="{C14737C2-C932-44F3-8ED7-53026701F6B0}">
      <dgm:prSet/>
      <dgm:spPr/>
      <dgm:t>
        <a:bodyPr/>
        <a:lstStyle/>
        <a:p>
          <a:endParaRPr lang="id-ID"/>
        </a:p>
      </dgm:t>
    </dgm:pt>
    <dgm:pt modelId="{D1A9EFD8-9678-4BC3-942E-05EAE7C1A140}" type="parTrans" cxnId="{C14737C2-C932-44F3-8ED7-53026701F6B0}">
      <dgm:prSet/>
      <dgm:spPr/>
      <dgm:t>
        <a:bodyPr/>
        <a:lstStyle/>
        <a:p>
          <a:endParaRPr lang="id-ID"/>
        </a:p>
      </dgm:t>
    </dgm:pt>
    <dgm:pt modelId="{10E26743-C1BE-4227-BC28-38FE56D2223A}" type="pres">
      <dgm:prSet presAssocID="{98406496-041B-4482-90BA-DE55E3A56B6B}" presName="Name0" presStyleCnt="0">
        <dgm:presLayoutVars>
          <dgm:dir/>
        </dgm:presLayoutVars>
      </dgm:prSet>
      <dgm:spPr/>
    </dgm:pt>
    <dgm:pt modelId="{843AE72D-319B-48D9-B9E5-FFEBD3549D77}" type="pres">
      <dgm:prSet presAssocID="{ED200389-874B-44B7-99BF-387A4793BED5}" presName="withChildren" presStyleCnt="0"/>
      <dgm:spPr/>
    </dgm:pt>
    <dgm:pt modelId="{F2FCBC13-473E-4E2F-ADA3-5A1C41A3C53C}" type="pres">
      <dgm:prSet presAssocID="{ED200389-874B-44B7-99BF-387A4793BED5}" presName="bigCircle" presStyleLbl="vennNode1" presStyleIdx="0" presStyleCnt="5" custLinFactNeighborX="-7810" custLinFactNeighborY="-11344"/>
      <dgm:spPr/>
    </dgm:pt>
    <dgm:pt modelId="{B71B4385-3C58-4FEB-AF5A-3680533BF3D1}" type="pres">
      <dgm:prSet presAssocID="{ED200389-874B-44B7-99BF-387A4793BED5}" presName="medCircle" presStyleLbl="vennNode1" presStyleIdx="1" presStyleCnt="5"/>
      <dgm:spPr/>
    </dgm:pt>
    <dgm:pt modelId="{3448E2C4-FCAD-4800-86A3-4037D6907D83}" type="pres">
      <dgm:prSet presAssocID="{ED200389-874B-44B7-99BF-387A4793BED5}" presName="txLvl1" presStyleLbl="revTx" presStyleIdx="0" presStyleCnt="5"/>
      <dgm:spPr/>
    </dgm:pt>
    <dgm:pt modelId="{F9A5ADAF-79FB-4D2B-ACD8-161F923CE744}" type="pres">
      <dgm:prSet presAssocID="{ED200389-874B-44B7-99BF-387A4793BED5}" presName="lin" presStyleCnt="0"/>
      <dgm:spPr/>
    </dgm:pt>
    <dgm:pt modelId="{6CFCC690-4A75-418D-9D2A-90BDE8EC6D00}" type="pres">
      <dgm:prSet presAssocID="{830AFF27-4252-4F1D-A128-0765358E949E}" presName="txLvl2" presStyleLbl="revTx" presStyleIdx="1" presStyleCnt="5"/>
      <dgm:spPr/>
      <dgm:t>
        <a:bodyPr/>
        <a:lstStyle/>
        <a:p>
          <a:endParaRPr lang="id-ID"/>
        </a:p>
      </dgm:t>
    </dgm:pt>
    <dgm:pt modelId="{A68F9E56-2CED-4A39-A4B4-907EFAA54B06}" type="pres">
      <dgm:prSet presAssocID="{ED200389-874B-44B7-99BF-387A4793BED5}" presName="overlap" presStyleCnt="0"/>
      <dgm:spPr/>
    </dgm:pt>
    <dgm:pt modelId="{2F503289-AEC5-42D5-AF8F-98E97BABD6C3}" type="pres">
      <dgm:prSet presAssocID="{2DE5448E-2673-420C-8469-4CBC5A29CCF1}" presName="withChildren" presStyleCnt="0"/>
      <dgm:spPr/>
    </dgm:pt>
    <dgm:pt modelId="{E43213EB-7C00-4B43-BE38-389832B21CCE}" type="pres">
      <dgm:prSet presAssocID="{2DE5448E-2673-420C-8469-4CBC5A29CCF1}" presName="bigCircle" presStyleLbl="vennNode1" presStyleIdx="2" presStyleCnt="5"/>
      <dgm:spPr/>
    </dgm:pt>
    <dgm:pt modelId="{1C20707F-39E9-469A-848F-8C516625EB04}" type="pres">
      <dgm:prSet presAssocID="{2DE5448E-2673-420C-8469-4CBC5A29CCF1}" presName="medCircle" presStyleLbl="vennNode1" presStyleIdx="3" presStyleCnt="5"/>
      <dgm:spPr/>
    </dgm:pt>
    <dgm:pt modelId="{2C811C64-88FF-4C0B-A19F-72A430829100}" type="pres">
      <dgm:prSet presAssocID="{2DE5448E-2673-420C-8469-4CBC5A29CCF1}" presName="txLvl1" presStyleLbl="revTx" presStyleIdx="2" presStyleCnt="5"/>
      <dgm:spPr/>
    </dgm:pt>
    <dgm:pt modelId="{9A676FF4-E375-4554-8194-A2385102D324}" type="pres">
      <dgm:prSet presAssocID="{2DE5448E-2673-420C-8469-4CBC5A29CCF1}" presName="lin" presStyleCnt="0"/>
      <dgm:spPr/>
    </dgm:pt>
    <dgm:pt modelId="{3FE91B4D-6150-436C-95C1-FD99D45BA095}" type="pres">
      <dgm:prSet presAssocID="{C6D59E17-ACA4-45AA-ACB2-FEF05601CA32}" presName="txLvl2" presStyleLbl="revTx" presStyleIdx="3" presStyleCnt="5"/>
      <dgm:spPr/>
    </dgm:pt>
    <dgm:pt modelId="{A7BEF3EC-4620-401F-B1B5-4EDCB08EFD21}" type="pres">
      <dgm:prSet presAssocID="{F5EBF2A0-7B20-4286-9F7D-BC44F73ECA32}" presName="smCircle" presStyleLbl="vennNode1" presStyleIdx="4" presStyleCnt="5"/>
      <dgm:spPr/>
    </dgm:pt>
    <dgm:pt modelId="{25BF5273-7633-4BA1-B680-66644F730599}" type="pres">
      <dgm:prSet presAssocID="{D941B858-C91B-40D4-BDCF-9B0F3E7E6B9E}" presName="txLvl2" presStyleLbl="revTx" presStyleIdx="4" presStyleCnt="5"/>
      <dgm:spPr/>
    </dgm:pt>
  </dgm:ptLst>
  <dgm:cxnLst>
    <dgm:cxn modelId="{2457DE28-047A-483F-BDD5-F4E89FCD5E24}" srcId="{98406496-041B-4482-90BA-DE55E3A56B6B}" destId="{2DE5448E-2673-420C-8469-4CBC5A29CCF1}" srcOrd="1" destOrd="0" parTransId="{611FC4A3-6E8D-4356-97E5-E45846C493EE}" sibTransId="{B55F1A49-E511-4214-830A-021E1263A928}"/>
    <dgm:cxn modelId="{1FA23E9A-001D-4F3E-B1D3-EDA62A8EE279}" type="presOf" srcId="{D941B858-C91B-40D4-BDCF-9B0F3E7E6B9E}" destId="{25BF5273-7633-4BA1-B680-66644F730599}" srcOrd="0" destOrd="0" presId="urn:microsoft.com/office/officeart/2008/layout/VerticalCircleList"/>
    <dgm:cxn modelId="{15FE6A8C-B961-4564-B6BC-2D7D5E410729}" srcId="{2DE5448E-2673-420C-8469-4CBC5A29CCF1}" destId="{C6D59E17-ACA4-45AA-ACB2-FEF05601CA32}" srcOrd="0" destOrd="0" parTransId="{AE85C8EE-48B0-4DA4-A14C-0DC9ACE172B0}" sibTransId="{F5EBF2A0-7B20-4286-9F7D-BC44F73ECA32}"/>
    <dgm:cxn modelId="{3F05B4FB-AA5B-4B28-9982-990093F66395}" srcId="{2DE5448E-2673-420C-8469-4CBC5A29CCF1}" destId="{D941B858-C91B-40D4-BDCF-9B0F3E7E6B9E}" srcOrd="1" destOrd="0" parTransId="{9F945859-A74D-4EFF-BDC3-31F9F74906C9}" sibTransId="{EC4739F6-329A-461F-AF8C-FBF055BE0F59}"/>
    <dgm:cxn modelId="{8C52A9F2-15E3-45D3-9DE4-C264F9108E9B}" srcId="{98406496-041B-4482-90BA-DE55E3A56B6B}" destId="{ED200389-874B-44B7-99BF-387A4793BED5}" srcOrd="0" destOrd="0" parTransId="{300A9F05-1D33-490E-8F98-BD09D0DB76A2}" sibTransId="{1B0EACE9-A47D-46D3-A5BB-9387EFB92C7B}"/>
    <dgm:cxn modelId="{0C84B982-DA97-4A70-A55E-038973DD8848}" type="presOf" srcId="{2DE5448E-2673-420C-8469-4CBC5A29CCF1}" destId="{2C811C64-88FF-4C0B-A19F-72A430829100}" srcOrd="0" destOrd="0" presId="urn:microsoft.com/office/officeart/2008/layout/VerticalCircleList"/>
    <dgm:cxn modelId="{B2783D61-20D0-4198-B94A-3CB9294633AC}" type="presOf" srcId="{98406496-041B-4482-90BA-DE55E3A56B6B}" destId="{10E26743-C1BE-4227-BC28-38FE56D2223A}" srcOrd="0" destOrd="0" presId="urn:microsoft.com/office/officeart/2008/layout/VerticalCircleList"/>
    <dgm:cxn modelId="{CA918578-02EB-47D3-A985-F9A093450324}" type="presOf" srcId="{ED200389-874B-44B7-99BF-387A4793BED5}" destId="{3448E2C4-FCAD-4800-86A3-4037D6907D83}" srcOrd="0" destOrd="0" presId="urn:microsoft.com/office/officeart/2008/layout/VerticalCircleList"/>
    <dgm:cxn modelId="{C14737C2-C932-44F3-8ED7-53026701F6B0}" srcId="{ED200389-874B-44B7-99BF-387A4793BED5}" destId="{830AFF27-4252-4F1D-A128-0765358E949E}" srcOrd="0" destOrd="0" parTransId="{D1A9EFD8-9678-4BC3-942E-05EAE7C1A140}" sibTransId="{C66E216C-0F04-4332-B455-3668720875E1}"/>
    <dgm:cxn modelId="{45A61CE9-F6B4-4465-AC1A-FBA40A26F6EE}" type="presOf" srcId="{830AFF27-4252-4F1D-A128-0765358E949E}" destId="{6CFCC690-4A75-418D-9D2A-90BDE8EC6D00}" srcOrd="0" destOrd="0" presId="urn:microsoft.com/office/officeart/2008/layout/VerticalCircleList"/>
    <dgm:cxn modelId="{C3488C2E-4485-40C0-8E59-77F84E39A4AF}" type="presOf" srcId="{C6D59E17-ACA4-45AA-ACB2-FEF05601CA32}" destId="{3FE91B4D-6150-436C-95C1-FD99D45BA095}" srcOrd="0" destOrd="0" presId="urn:microsoft.com/office/officeart/2008/layout/VerticalCircleList"/>
    <dgm:cxn modelId="{4374714A-935F-4A0B-A241-39D520DF17DD}" type="presParOf" srcId="{10E26743-C1BE-4227-BC28-38FE56D2223A}" destId="{843AE72D-319B-48D9-B9E5-FFEBD3549D77}" srcOrd="0" destOrd="0" presId="urn:microsoft.com/office/officeart/2008/layout/VerticalCircleList"/>
    <dgm:cxn modelId="{6D13AFAF-2C94-43F1-8472-633350A6B830}" type="presParOf" srcId="{843AE72D-319B-48D9-B9E5-FFEBD3549D77}" destId="{F2FCBC13-473E-4E2F-ADA3-5A1C41A3C53C}" srcOrd="0" destOrd="0" presId="urn:microsoft.com/office/officeart/2008/layout/VerticalCircleList"/>
    <dgm:cxn modelId="{0696BD22-9E9B-4666-AF9D-F5C7CB36FFE5}" type="presParOf" srcId="{843AE72D-319B-48D9-B9E5-FFEBD3549D77}" destId="{B71B4385-3C58-4FEB-AF5A-3680533BF3D1}" srcOrd="1" destOrd="0" presId="urn:microsoft.com/office/officeart/2008/layout/VerticalCircleList"/>
    <dgm:cxn modelId="{55AC69AC-B876-429C-B248-786899AED027}" type="presParOf" srcId="{843AE72D-319B-48D9-B9E5-FFEBD3549D77}" destId="{3448E2C4-FCAD-4800-86A3-4037D6907D83}" srcOrd="2" destOrd="0" presId="urn:microsoft.com/office/officeart/2008/layout/VerticalCircleList"/>
    <dgm:cxn modelId="{6C5ED632-02DD-4C62-84E1-6BBCC6E80859}" type="presParOf" srcId="{843AE72D-319B-48D9-B9E5-FFEBD3549D77}" destId="{F9A5ADAF-79FB-4D2B-ACD8-161F923CE744}" srcOrd="3" destOrd="0" presId="urn:microsoft.com/office/officeart/2008/layout/VerticalCircleList"/>
    <dgm:cxn modelId="{EC26D2B3-D803-47AA-A5C5-4A49916E5085}" type="presParOf" srcId="{F9A5ADAF-79FB-4D2B-ACD8-161F923CE744}" destId="{6CFCC690-4A75-418D-9D2A-90BDE8EC6D00}" srcOrd="0" destOrd="0" presId="urn:microsoft.com/office/officeart/2008/layout/VerticalCircleList"/>
    <dgm:cxn modelId="{3D26074F-C4A6-4D6E-903E-1AEEA44AB50F}" type="presParOf" srcId="{10E26743-C1BE-4227-BC28-38FE56D2223A}" destId="{A68F9E56-2CED-4A39-A4B4-907EFAA54B06}" srcOrd="1" destOrd="0" presId="urn:microsoft.com/office/officeart/2008/layout/VerticalCircleList"/>
    <dgm:cxn modelId="{6A639360-954E-4E44-9262-E75612F41773}" type="presParOf" srcId="{10E26743-C1BE-4227-BC28-38FE56D2223A}" destId="{2F503289-AEC5-42D5-AF8F-98E97BABD6C3}" srcOrd="2" destOrd="0" presId="urn:microsoft.com/office/officeart/2008/layout/VerticalCircleList"/>
    <dgm:cxn modelId="{7178DB86-C96A-4A6E-9AEB-BDA7803D6906}" type="presParOf" srcId="{2F503289-AEC5-42D5-AF8F-98E97BABD6C3}" destId="{E43213EB-7C00-4B43-BE38-389832B21CCE}" srcOrd="0" destOrd="0" presId="urn:microsoft.com/office/officeart/2008/layout/VerticalCircleList"/>
    <dgm:cxn modelId="{9235D646-2AF4-4E92-AE18-F500A73407F4}" type="presParOf" srcId="{2F503289-AEC5-42D5-AF8F-98E97BABD6C3}" destId="{1C20707F-39E9-469A-848F-8C516625EB04}" srcOrd="1" destOrd="0" presId="urn:microsoft.com/office/officeart/2008/layout/VerticalCircleList"/>
    <dgm:cxn modelId="{911692A7-39C3-47AF-9798-F1DCDF450A34}" type="presParOf" srcId="{2F503289-AEC5-42D5-AF8F-98E97BABD6C3}" destId="{2C811C64-88FF-4C0B-A19F-72A430829100}" srcOrd="2" destOrd="0" presId="urn:microsoft.com/office/officeart/2008/layout/VerticalCircleList"/>
    <dgm:cxn modelId="{8A31BC49-4B1C-4E59-808C-9E1B99BF7135}" type="presParOf" srcId="{2F503289-AEC5-42D5-AF8F-98E97BABD6C3}" destId="{9A676FF4-E375-4554-8194-A2385102D324}" srcOrd="3" destOrd="0" presId="urn:microsoft.com/office/officeart/2008/layout/VerticalCircleList"/>
    <dgm:cxn modelId="{8461BE59-527F-4BFD-8CA8-65723E20E30C}" type="presParOf" srcId="{9A676FF4-E375-4554-8194-A2385102D324}" destId="{3FE91B4D-6150-436C-95C1-FD99D45BA095}" srcOrd="0" destOrd="0" presId="urn:microsoft.com/office/officeart/2008/layout/VerticalCircleList"/>
    <dgm:cxn modelId="{51D8168C-B917-4783-ACBE-AEE4624F845F}" type="presParOf" srcId="{9A676FF4-E375-4554-8194-A2385102D324}" destId="{A7BEF3EC-4620-401F-B1B5-4EDCB08EFD21}" srcOrd="1" destOrd="0" presId="urn:microsoft.com/office/officeart/2008/layout/VerticalCircleList"/>
    <dgm:cxn modelId="{FBB812CB-AFCD-490C-A1E7-F60FD33FA585}" type="presParOf" srcId="{9A676FF4-E375-4554-8194-A2385102D324}" destId="{25BF5273-7633-4BA1-B680-66644F730599}" srcOrd="2" destOrd="0" presId="urn:microsoft.com/office/officeart/2008/layout/Vertical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FCBC13-473E-4E2F-ADA3-5A1C41A3C53C}">
      <dsp:nvSpPr>
        <dsp:cNvPr id="0" name=""/>
        <dsp:cNvSpPr/>
      </dsp:nvSpPr>
      <dsp:spPr>
        <a:xfrm>
          <a:off x="2666999" y="0"/>
          <a:ext cx="2304846" cy="230484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B71B4385-3C58-4FEB-AF5A-3680533BF3D1}">
      <dsp:nvSpPr>
        <dsp:cNvPr id="0" name=""/>
        <dsp:cNvSpPr/>
      </dsp:nvSpPr>
      <dsp:spPr>
        <a:xfrm>
          <a:off x="2956037" y="99509"/>
          <a:ext cx="414872" cy="414872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3448E2C4-FCAD-4800-86A3-4037D6907D83}">
      <dsp:nvSpPr>
        <dsp:cNvPr id="0" name=""/>
        <dsp:cNvSpPr/>
      </dsp:nvSpPr>
      <dsp:spPr>
        <a:xfrm>
          <a:off x="3163473" y="99509"/>
          <a:ext cx="2219118" cy="4148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5400" rIns="0" bIns="254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000" kern="1200" dirty="0" smtClean="0"/>
            <a:t>PENGENDALIAN</a:t>
          </a:r>
          <a:endParaRPr lang="id-ID" sz="2000" kern="1200" dirty="0"/>
        </a:p>
      </dsp:txBody>
      <dsp:txXfrm>
        <a:off x="3163473" y="99509"/>
        <a:ext cx="2219118" cy="414872"/>
      </dsp:txXfrm>
    </dsp:sp>
    <dsp:sp modelId="{6CFCC690-4A75-418D-9D2A-90BDE8EC6D00}">
      <dsp:nvSpPr>
        <dsp:cNvPr id="0" name=""/>
        <dsp:cNvSpPr/>
      </dsp:nvSpPr>
      <dsp:spPr>
        <a:xfrm>
          <a:off x="3163473" y="514381"/>
          <a:ext cx="2219118" cy="2119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3970" rIns="0" bIns="13970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1100" kern="1200"/>
        </a:p>
      </dsp:txBody>
      <dsp:txXfrm>
        <a:off x="3163473" y="514381"/>
        <a:ext cx="2219118" cy="211964"/>
      </dsp:txXfrm>
    </dsp:sp>
    <dsp:sp modelId="{E43213EB-7C00-4B43-BE38-389832B21CCE}">
      <dsp:nvSpPr>
        <dsp:cNvPr id="0" name=""/>
        <dsp:cNvSpPr/>
      </dsp:nvSpPr>
      <dsp:spPr>
        <a:xfrm>
          <a:off x="2847007" y="2081884"/>
          <a:ext cx="2304846" cy="230484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1C20707F-39E9-469A-848F-8C516625EB04}">
      <dsp:nvSpPr>
        <dsp:cNvPr id="0" name=""/>
        <dsp:cNvSpPr/>
      </dsp:nvSpPr>
      <dsp:spPr>
        <a:xfrm>
          <a:off x="2956037" y="2178688"/>
          <a:ext cx="414872" cy="414872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2C811C64-88FF-4C0B-A19F-72A430829100}">
      <dsp:nvSpPr>
        <dsp:cNvPr id="0" name=""/>
        <dsp:cNvSpPr/>
      </dsp:nvSpPr>
      <dsp:spPr>
        <a:xfrm>
          <a:off x="3163473" y="2178688"/>
          <a:ext cx="2219118" cy="4148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9050" rIns="0" bIns="1905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1500" kern="1200" dirty="0"/>
        </a:p>
      </dsp:txBody>
      <dsp:txXfrm>
        <a:off x="3163473" y="2178688"/>
        <a:ext cx="2219118" cy="414872"/>
      </dsp:txXfrm>
    </dsp:sp>
    <dsp:sp modelId="{3FE91B4D-6150-436C-95C1-FD99D45BA095}">
      <dsp:nvSpPr>
        <dsp:cNvPr id="0" name=""/>
        <dsp:cNvSpPr/>
      </dsp:nvSpPr>
      <dsp:spPr>
        <a:xfrm>
          <a:off x="3163473" y="2593560"/>
          <a:ext cx="2219118" cy="2076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30480" rIns="0" bIns="3048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400" b="1" kern="1200" dirty="0" smtClean="0"/>
            <a:t>PENINGKATA</a:t>
          </a:r>
          <a:r>
            <a:rPr lang="id-ID" sz="2400" kern="1200" dirty="0" smtClean="0"/>
            <a:t>N</a:t>
          </a:r>
          <a:endParaRPr lang="id-ID" sz="2400" kern="1200" dirty="0"/>
        </a:p>
      </dsp:txBody>
      <dsp:txXfrm>
        <a:off x="3163473" y="2593560"/>
        <a:ext cx="2219118" cy="207638"/>
      </dsp:txXfrm>
    </dsp:sp>
    <dsp:sp modelId="{A7BEF3EC-4620-401F-B1B5-4EDCB08EFD21}">
      <dsp:nvSpPr>
        <dsp:cNvPr id="0" name=""/>
        <dsp:cNvSpPr/>
      </dsp:nvSpPr>
      <dsp:spPr>
        <a:xfrm>
          <a:off x="3163473" y="2801199"/>
          <a:ext cx="74536" cy="7453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25BF5273-7633-4BA1-B680-66644F730599}">
      <dsp:nvSpPr>
        <dsp:cNvPr id="0" name=""/>
        <dsp:cNvSpPr/>
      </dsp:nvSpPr>
      <dsp:spPr>
        <a:xfrm>
          <a:off x="3163473" y="2875736"/>
          <a:ext cx="2219118" cy="2076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3970" rIns="0" bIns="13970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1100" kern="1200"/>
        </a:p>
      </dsp:txBody>
      <dsp:txXfrm>
        <a:off x="3163473" y="2875736"/>
        <a:ext cx="2219118" cy="20763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ircleList">
  <dgm:title val=""/>
  <dgm:desc val=""/>
  <dgm:catLst>
    <dgm:cat type="list" pri="23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41" srcId="1" destId="11" srcOrd="0" destOrd="0"/>
        <dgm:cxn modelId="42" srcId="1" destId="12" srcOrd="1" destOrd="0"/>
        <dgm:cxn modelId="5" srcId="0" destId="2" srcOrd="0" destOrd="0"/>
        <dgm:cxn modelId="51" srcId="2" destId="21" srcOrd="0" destOrd="0"/>
        <dgm:cxn modelId="52" srcId="2" destId="22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</dgm:varLst>
    <dgm:alg type="lin">
      <dgm:param type="linDir" val="fromT"/>
      <dgm:param type="fallback" val="2D"/>
    </dgm:alg>
    <dgm:shape xmlns:r="http://schemas.openxmlformats.org/officeDocument/2006/relationships" r:blip="">
      <dgm:adjLst/>
    </dgm:shape>
    <dgm:presOf/>
    <dgm:constrLst>
      <dgm:constr type="w" for="ch" forName="withChildren" refType="w"/>
      <dgm:constr type="h" for="ch" forName="withChildren" refType="w" fact="0.909"/>
      <dgm:constr type="w" for="ch" forName="noChildren" refType="w"/>
      <dgm:constr type="h" for="ch" forName="noChildren" refType="w" fact="0.164"/>
      <dgm:constr type="w" for="ch" forName="overlap" val="1"/>
      <dgm:constr type="h" for="ch" forName="overlap" refType="w" refFor="ch" refForName="withChildren" fact="-0.089"/>
      <dgm:constr type="primFontSz" for="des" forName="txLvl1" op="equ" val="65"/>
      <dgm:constr type="primFontSz" for="des" forName="txLvlOnly1" refType="primFontSz" refFor="des" refForName="txLvl1" op="equ"/>
      <dgm:constr type="primFontSz" for="des" forName="txLvl2" refType="primFontSz" refFor="des" refForName="txLvl1" op="equ" fact="0.78"/>
      <dgm:constr type="primFontSz" for="des" forName="txLvl3" refType="primFontSz" refFor="des" refForName="txLvl1" op="equ" fact="0.78"/>
      <dgm:constr type="userF" for="des" forName="lin" refType="primFontSz" refFor="des" refForName="txLvl2" op="equ"/>
    </dgm:constrLst>
    <dgm:forEach name="Name1" axis="ch" ptType="node">
      <dgm:choose name="Name2">
        <dgm:if name="Name3" axis="ch" ptType="node" func="cnt" op="gte" val="1">
          <dgm:layoutNode name="withChildren">
            <dgm:alg type="composite"/>
            <dgm:choose name="Name4">
              <dgm:if name="Name5" func="var" arg="dir" op="equ" val="norm">
                <dgm:constrLst>
                  <dgm:constr type="l" for="ch" forName="bigCircle"/>
                  <dgm:constr type="w" for="ch" forName="bigCircle" refType="h" refFor="ch" refForName="bigCircle"/>
                  <dgm:constr type="t" for="ch" forName="bigCircle"/>
                  <dgm:constr type="h" for="ch" forName="bigCircle" refType="h"/>
                  <dgm:constr type="l" for="ch" forName="medCircle" refType="w" fact="0.043"/>
                  <dgm:constr type="w" for="ch" forName="medCircle" refType="h" refFor="ch" refForName="medCircle"/>
                  <dgm:constr type="t" for="ch" forName="medCircle" refType="h" fact="0.042"/>
                  <dgm:constr type="h" for="ch" forName="medCircle" refType="h" fact="0.18"/>
                  <dgm:constr type="l" for="ch" forName="txLvl1" refType="ctrX" refFor="ch" refForName="medCircle"/>
                  <dgm:constr type="r" for="ch" forName="txLvl1" refType="w"/>
                  <dgm:constr type="h" for="ch" forName="txLvl1" refType="h" refFor="ch" refForName="medCircle"/>
                  <dgm:constr type="t" for="ch" forName="txLvl1" refType="t" refFor="ch" refForName="medCircle"/>
                  <dgm:constr type="l" for="ch" forName="lin" refType="ctrX" refFor="ch" refForName="medCircle"/>
                  <dgm:constr type="r" for="ch" forName="lin" refType="w"/>
                  <dgm:constr type="t" for="ch" forName="lin" refType="h" fact="0.222"/>
                  <dgm:constr type="h" for="ch" forName="lin" refType="h" fact="0.68"/>
                </dgm:constrLst>
              </dgm:if>
              <dgm:else name="Name6">
                <dgm:constrLst>
                  <dgm:constr type="r" for="ch" forName="bigCircle" refType="w"/>
                  <dgm:constr type="w" for="ch" forName="bigCircle" refType="h" refFor="ch" refForName="bigCircle"/>
                  <dgm:constr type="t" for="ch" forName="bigCircle"/>
                  <dgm:constr type="h" for="ch" forName="bigCircle" refType="h"/>
                  <dgm:constr type="r" for="ch" forName="medCircle" refType="w" fact="0.957"/>
                  <dgm:constr type="w" for="ch" forName="medCircle" refType="h" refFor="ch" refForName="medCircle"/>
                  <dgm:constr type="t" for="ch" forName="medCircle" refType="h" fact="0.042"/>
                  <dgm:constr type="h" for="ch" forName="medCircle" refType="h" fact="0.18"/>
                  <dgm:constr type="l" for="ch" forName="txLvl1"/>
                  <dgm:constr type="r" for="ch" forName="txLvl1" refType="ctrX" refFor="ch" refForName="medCircle"/>
                  <dgm:constr type="h" for="ch" forName="txLvl1" refType="h" refFor="ch" refForName="medCircle"/>
                  <dgm:constr type="t" for="ch" forName="txLvl1" refType="t" refFor="ch" refForName="medCircle"/>
                  <dgm:constr type="l" for="ch" forName="lin"/>
                  <dgm:constr type="r" for="ch" forName="lin" refType="ctrX" refFor="ch" refForName="medCircle"/>
                  <dgm:constr type="t" for="ch" forName="lin" refType="h" fact="0.222"/>
                  <dgm:constr type="h" for="ch" forName="lin" refType="h" fact="0.68"/>
                </dgm:constrLst>
              </dgm:else>
            </dgm:choose>
            <dgm:layoutNode name="bigCircle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medCircle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txLvl1" styleLbl="revTx">
              <dgm:choose name="Name7">
                <dgm:if name="Name8" func="var" arg="dir" op="equ" val="norm">
                  <dgm:alg type="tx">
                    <dgm:param type="parTxLTRAlign" val="l"/>
                    <dgm:param type="parTxRTLAlign" val="l"/>
                  </dgm:alg>
                </dgm:if>
                <dgm:else name="Name9">
                  <dgm:alg type="tx">
                    <dgm:param type="parTxLTRAlign" val="r"/>
                    <dgm:param type="parTxRTL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lin">
              <dgm:choose name="Name10">
                <dgm:if name="Name11" func="var" arg="dir" op="equ" val="norm">
                  <dgm:alg type="lin">
                    <dgm:param type="linDir" val="fromT"/>
                    <dgm:param type="vertAlign" val="t"/>
                    <dgm:param type="nodeHorzAlign" val="l"/>
                  </dgm:alg>
                </dgm:if>
                <dgm:else name="Name12">
                  <dgm:alg type="lin">
                    <dgm:param type="linDir" val="fromT"/>
                    <dgm:param type="vertAlign" val="t"/>
                    <dgm:param type="nodeHorzAlign" val="r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constrLst>
                <dgm:constr type="userF"/>
                <dgm:constr type="primFontSz" for="ch" forName="txLvl2" refType="userF"/>
                <dgm:constr type="w" for="ch" forName="txLvl2" refType="w"/>
                <dgm:constr type="h" for="ch" forName="txLvl2" refType="primFontSz" refFor="ch" refForName="txLvl2" fact="0.39"/>
                <dgm:constr type="w" for="ch" forName="txLvl3" refType="w"/>
                <dgm:constr type="h" for="ch" forName="txLvl3" refType="primFontSz" refFor="ch" refForName="txLvl2" fact="0.39"/>
                <dgm:constr type="h" for="ch" forName="smCircle" refType="primFontSz" refFor="ch" refForName="txLvl2" fact="0.14"/>
                <dgm:constr type="h" for="ch" forName="indentDot1" refType="primFontSz" refFor="ch" refForName="txLvl2" fact="0.14"/>
                <dgm:constr type="h" for="ch" forName="indentDot2" refType="primFontSz" refFor="ch" refForName="txLvl2" fact="0.14"/>
                <dgm:constr type="h" for="ch" forName="indentDot3" refType="primFontSz" refFor="ch" refForName="txLvl2" fact="0.14"/>
                <dgm:constr type="w" for="ch" forName="indentDot1" refType="w"/>
                <dgm:constr type="w" for="ch" forName="indentDot2" refType="w"/>
                <dgm:constr type="w" for="ch" forName="indentDot3" refType="w"/>
                <dgm:constr type="userI" for="ch" forName="txLvl3" refType="primFontSz" refFor="ch" refForName="txLvl2" fact="0.14"/>
                <dgm:constr type="userI" for="ch" forName="indentDot1" refType="primFontSz" refFor="ch" refForName="txLvl2" fact="0.14"/>
                <dgm:constr type="userI" for="ch" forName="indentDot2" refType="primFontSz" refFor="ch" refForName="txLvl2" fact="0.14"/>
                <dgm:constr type="userI" for="ch" forName="indentDot3" refType="primFontSz" refFor="ch" refForName="txLvl2" fact="0.14"/>
              </dgm:constrLst>
              <dgm:ruleLst>
                <dgm:rule type="primFontSz" for="ch" forName="txLvl2" val="5" fact="NaN" max="NaN"/>
              </dgm:ruleLst>
              <dgm:forEach name="Name13" axis="ch" ptType="node">
                <dgm:layoutNode name="txLvl2" styleLbl="revTx">
                  <dgm:choose name="Name14">
                    <dgm:if name="Name15" func="var" arg="dir" op="equ" val="norm">
                      <dgm:alg type="tx">
                        <dgm:param type="parTxLTRAlign" val="l"/>
                        <dgm:param type="parTxRTLAlign" val="l"/>
                      </dgm:alg>
                    </dgm:if>
                    <dgm:else name="Name16">
                      <dgm:alg type="tx">
                        <dgm:param type="parTxLTRAlign" val="r"/>
                        <dgm:param type="parTxRTLAlign" val="r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self" ptType="node"/>
                  <dgm:constrLst>
                    <dgm:constr type="lMarg"/>
                    <dgm:constr type="rMarg"/>
                    <dgm:constr type="tMarg" refType="primFontSz" fact="0.1"/>
                    <dgm:constr type="bMarg" refType="primFontSz" fact="0.1"/>
                  </dgm:constrLst>
                  <dgm:ruleLst>
                    <dgm:rule type="h" val="INF" fact="NaN" max="NaN"/>
                  </dgm:ruleLst>
                </dgm:layoutNode>
                <dgm:forEach name="Name17" axis="ch" ptType="node" cnt="1">
                  <dgm:layoutNode name="indentDot1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hoose name="Name18">
                      <dgm:if name="Name19" func="var" arg="dir" op="equ" val="norm">
                        <dgm:constrLst>
                          <dgm:constr type="userI"/>
                          <dgm:constr type="w" for="ch" forName="gap1" refType="userI" fact="3"/>
                          <dgm:constr type="w" for="ch" forName="smCircle1" refType="h"/>
                          <dgm:constr type="l" for="ch" forName="smCircle1" refType="r" refFor="ch" refForName="gap1"/>
                        </dgm:constrLst>
                      </dgm:if>
                      <dgm:else name="Name20">
                        <dgm:constrLst>
                          <dgm:constr type="userI"/>
                          <dgm:constr type="w" for="ch" forName="gap1" refType="userI" fact="3"/>
                          <dgm:constr type="w" for="ch" forName="smCircle1" refType="h"/>
                          <dgm:constr type="r" for="ch" forName="smCircle1" refType="l" refFor="ch" refForName="gap1"/>
                        </dgm:constrLst>
                      </dgm:else>
                    </dgm:choose>
                    <dgm:layoutNode name="gap1">
                      <dgm:alg type="sp"/>
                      <dgm:shape xmlns:r="http://schemas.openxmlformats.org/officeDocument/2006/relationships" type="rect" r:blip="" hideGeom="1">
                        <dgm:adjLst/>
                      </dgm:shape>
                      <dgm:presOf/>
                    </dgm:layoutNode>
                    <dgm:layoutNode name="smCircle1" styleLbl="vennNode1">
                      <dgm:alg type="sp"/>
                      <dgm:shape xmlns:r="http://schemas.openxmlformats.org/officeDocument/2006/relationships" type="ellipse" r:blip="">
                        <dgm:adjLst/>
                      </dgm:shape>
                      <dgm:presOf/>
                      <dgm:constrLst>
                        <dgm:constr type="w" refType="h"/>
                      </dgm:constrLst>
                    </dgm:layoutNode>
                  </dgm:layoutNode>
                </dgm:forEach>
                <dgm:forEach name="Name21" axis="ch" ptType="node">
                  <dgm:layoutNode name="txLvl3" styleLbl="revTx">
                    <dgm:varLst>
                      <dgm:bulletEnabled val="1"/>
                    </dgm:varLst>
                    <dgm:choose name="Name22">
                      <dgm:if name="Name23" func="var" arg="dir" op="equ" val="norm">
                        <dgm:alg type="tx">
                          <dgm:param type="parTxLTRAlign" val="l"/>
                          <dgm:param type="parTxRTLAlign" val="l"/>
                          <dgm:param type="shpTxLTRAlignCh" val="l"/>
                          <dgm:param type="shpTxRTLAlignCh" val="l"/>
                        </dgm:alg>
                      </dgm:if>
                      <dgm:else name="Name24">
                        <dgm:alg type="tx">
                          <dgm:param type="parTxLTRAlign" val="r"/>
                          <dgm:param type="parTxRTLAlign" val="r"/>
                          <dgm:param type="shpTxLTRAlignCh" val="r"/>
                          <dgm:param type="shpTxRTLAlignCh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"/>
                    <dgm:choose name="Name25">
                      <dgm:if name="Name26" func="var" arg="dir" op="equ" val="norm">
                        <dgm:constrLst>
                          <dgm:constr type="userI"/>
                          <dgm:constr type="lMarg" refType="userI" fact="8.504"/>
                          <dgm:constr type="rMarg"/>
                          <dgm:constr type="tMarg" refType="primFontSz" fact="0.1"/>
                          <dgm:constr type="bMarg" refType="primFontSz" fact="0.1"/>
                        </dgm:constrLst>
                      </dgm:if>
                      <dgm:else name="Name27">
                        <dgm:constrLst>
                          <dgm:constr type="userI"/>
                          <dgm:constr type="lMarg"/>
                          <dgm:constr type="rMarg" refType="userI" fact="8.504"/>
                          <dgm:constr type="tMarg" refType="primFontSz" fact="0.1"/>
                          <dgm:constr type="bMarg" refType="primFontSz" fact="0.1"/>
                        </dgm:constrLst>
                      </dgm:else>
                    </dgm:choose>
                    <dgm:ruleLst>
                      <dgm:rule type="h" val="INF" fact="NaN" max="NaN"/>
                    </dgm:ruleLst>
                  </dgm:layoutNode>
                  <dgm:forEach name="Name28" axis="followSib" ptType="sibTrans" cnt="1">
                    <dgm:layoutNode name="indentDot2">
                      <dgm:alg type="composite"/>
                      <dgm:shape xmlns:r="http://schemas.openxmlformats.org/officeDocument/2006/relationships" r:blip="">
                        <dgm:adjLst/>
                      </dgm:shape>
                      <dgm:presOf/>
                      <dgm:choose name="Name29">
                        <dgm:if name="Name30" func="var" arg="dir" op="equ" val="norm">
                          <dgm:constrLst>
                            <dgm:constr type="userI"/>
                            <dgm:constr type="w" for="ch" forName="gap2" refType="userI" fact="3"/>
                            <dgm:constr type="w" for="ch" forName="smCircle2" refType="h"/>
                            <dgm:constr type="l" for="ch" forName="smCircle2" refType="r" refFor="ch" refForName="gap2"/>
                          </dgm:constrLst>
                        </dgm:if>
                        <dgm:else name="Name31">
                          <dgm:constrLst>
                            <dgm:constr type="userI"/>
                            <dgm:constr type="w" for="ch" forName="gap2" refType="userI" fact="3"/>
                            <dgm:constr type="w" for="ch" forName="smCircle2" refType="h"/>
                            <dgm:constr type="r" for="ch" forName="smCircle2" refType="l" refFor="ch" refForName="gap2"/>
                          </dgm:constrLst>
                        </dgm:else>
                      </dgm:choose>
                      <dgm:layoutNode name="gap2">
                        <dgm:alg type="sp"/>
                        <dgm:shape xmlns:r="http://schemas.openxmlformats.org/officeDocument/2006/relationships" type="rect" r:blip="" hideGeom="1">
                          <dgm:adjLst/>
                        </dgm:shape>
                        <dgm:presOf/>
                      </dgm:layoutNode>
                      <dgm:layoutNode name="smCircle2" styleLbl="vennNode1">
                        <dgm:alg type="sp"/>
                        <dgm:shape xmlns:r="http://schemas.openxmlformats.org/officeDocument/2006/relationships" type="ellipse" r:blip="">
                          <dgm:adjLst/>
                        </dgm:shape>
                        <dgm:presOf/>
                        <dgm:constrLst>
                          <dgm:constr type="w" refType="h"/>
                        </dgm:constrLst>
                      </dgm:layoutNode>
                    </dgm:layoutNode>
                  </dgm:forEach>
                </dgm:forEach>
                <dgm:choose name="Name32">
                  <dgm:if name="Name33" axis="ch" ptType="node" func="cnt" op="gte" val="1">
                    <dgm:forEach name="Name34" axis="followSib" ptType="sibTrans" cnt="1">
                      <dgm:layoutNode name="indentDot3">
                        <dgm:alg type="composite"/>
                        <dgm:shape xmlns:r="http://schemas.openxmlformats.org/officeDocument/2006/relationships" r:blip="">
                          <dgm:adjLst/>
                        </dgm:shape>
                        <dgm:presOf/>
                        <dgm:choose name="Name35">
                          <dgm:if name="Name36" func="var" arg="dir" op="equ" val="norm">
                            <dgm:constrLst>
                              <dgm:constr type="userI"/>
                              <dgm:constr type="w" for="ch" forName="gap3" refType="userI" fact="3"/>
                              <dgm:constr type="w" for="ch" forName="smCircle3" refType="h"/>
                              <dgm:constr type="l" for="ch" forName="smCircle3" refType="r" refFor="ch" refForName="gap3"/>
                            </dgm:constrLst>
                          </dgm:if>
                          <dgm:else name="Name37">
                            <dgm:constrLst>
                              <dgm:constr type="userI"/>
                              <dgm:constr type="w" for="ch" forName="gap3" refType="userI" fact="3"/>
                              <dgm:constr type="w" for="ch" forName="smCircle3" refType="h"/>
                              <dgm:constr type="r" for="ch" forName="smCircle3" refType="l" refFor="ch" refForName="gap3"/>
                            </dgm:constrLst>
                          </dgm:else>
                        </dgm:choose>
                        <dgm:layoutNode name="gap3">
                          <dgm:alg type="sp"/>
                          <dgm:shape xmlns:r="http://schemas.openxmlformats.org/officeDocument/2006/relationships" type="rect" r:blip="" hideGeom="1">
                            <dgm:adjLst/>
                          </dgm:shape>
                          <dgm:presOf/>
                        </dgm:layoutNode>
                        <dgm:layoutNode name="smCircle3" styleLbl="vennNode1">
                          <dgm:alg type="sp"/>
                          <dgm:shape xmlns:r="http://schemas.openxmlformats.org/officeDocument/2006/relationships" type="ellipse" r:blip="">
                            <dgm:adjLst/>
                          </dgm:shape>
                          <dgm:presOf/>
                          <dgm:constrLst>
                            <dgm:constr type="w" refType="h"/>
                          </dgm:constrLst>
                        </dgm:layoutNode>
                      </dgm:layoutNode>
                    </dgm:forEach>
                  </dgm:if>
                  <dgm:else name="Name38">
                    <dgm:forEach name="Name39" axis="followSib" ptType="sibTrans" cnt="1">
                      <dgm:layoutNode name="smCircle" styleLbl="vennNode1">
                        <dgm:alg type="sp"/>
                        <dgm:shape xmlns:r="http://schemas.openxmlformats.org/officeDocument/2006/relationships" type="ellipse" r:blip="">
                          <dgm:adjLst/>
                        </dgm:shape>
                        <dgm:presOf/>
                        <dgm:constrLst>
                          <dgm:constr type="w" refType="h"/>
                        </dgm:constrLst>
                      </dgm:layoutNode>
                    </dgm:forEach>
                  </dgm:else>
                </dgm:choose>
              </dgm:forEach>
            </dgm:layoutNode>
          </dgm:layoutNode>
          <dgm:choose name="Name40">
            <dgm:if name="Name41" axis="followSib ch" ptType="node node" cnt="1 0" func="cnt" op="gte" val="1">
              <dgm:layoutNode name="overlap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</dgm:if>
            <dgm:else name="Name42"/>
          </dgm:choose>
        </dgm:if>
        <dgm:else name="Name43">
          <dgm:layoutNode name="noChildren">
            <dgm:alg type="composite"/>
            <dgm:choose name="Name44">
              <dgm:if name="Name45" func="var" arg="dir" op="equ" val="norm">
                <dgm:constrLst>
                  <dgm:constr type="l" for="ch" forName="gap"/>
                  <dgm:constr type="w" for="ch" forName="gap" refType="w" fact="0.043"/>
                  <dgm:constr type="h" for="ch" forName="gap" refType="h"/>
                  <dgm:constr type="t" for="ch" forName="gap"/>
                  <dgm:constr type="l" for="ch" forName="medCircle2" refType="r" refFor="ch" refForName="gap"/>
                  <dgm:constr type="w" for="ch" forName="medCircle2" refType="h" refFor="ch" refForName="medCircle2"/>
                  <dgm:constr type="t" for="ch" forName="medCircle2"/>
                  <dgm:constr type="h" for="ch" forName="medCircle2" refType="h"/>
                  <dgm:constr type="l" for="ch" forName="txLvlOnly1" refType="ctrX" refFor="ch" refForName="medCircle2"/>
                  <dgm:constr type="r" for="ch" forName="txLvlOnly1" refType="w"/>
                  <dgm:constr type="h" for="ch" forName="txLvlOnly1" refType="h"/>
                  <dgm:constr type="t" for="ch" forName="txLvlOnly1"/>
                </dgm:constrLst>
              </dgm:if>
              <dgm:else name="Name46">
                <dgm:constrLst>
                  <dgm:constr type="r" for="ch" forName="gap" refType="w"/>
                  <dgm:constr type="w" for="ch" forName="gap" refType="w" fact="0.043"/>
                  <dgm:constr type="h" for="ch" forName="gap" refType="h"/>
                  <dgm:constr type="t" for="ch" forName="gap"/>
                  <dgm:constr type="r" for="ch" forName="medCircle2" refType="l" refFor="ch" refForName="gap"/>
                  <dgm:constr type="w" for="ch" forName="medCircle2" refType="h" refFor="ch" refForName="medCircle2"/>
                  <dgm:constr type="t" for="ch" forName="medCircle2"/>
                  <dgm:constr type="h" for="ch" forName="medCircle2" refType="h"/>
                  <dgm:constr type="l" for="ch" forName="txLvlOnly1"/>
                  <dgm:constr type="r" for="ch" forName="txLvlOnly1" refType="ctrX" refFor="ch" refForName="medCircle2"/>
                  <dgm:constr type="h" for="ch" forName="txLvlOnly1" refType="h"/>
                  <dgm:constr type="t" for="ch" forName="txLvlOnly1"/>
                </dgm:constrLst>
              </dgm:else>
            </dgm:choose>
            <dgm:layoutNode name="gap">
              <dgm:alg type="sp"/>
              <dgm:shape xmlns:r="http://schemas.openxmlformats.org/officeDocument/2006/relationships" r:blip="">
                <dgm:adjLst/>
              </dgm:shape>
              <dgm:presOf/>
            </dgm:layoutNode>
            <dgm:layoutNode name="medCircle2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txLvlOnly1" styleLbl="revTx">
              <dgm:choose name="Name47">
                <dgm:if name="Name48" func="var" arg="dir" op="equ" val="norm">
                  <dgm:alg type="tx">
                    <dgm:param type="parTxLTRAlign" val="l"/>
                    <dgm:param type="parTxRTLAlign" val="l"/>
                  </dgm:alg>
                </dgm:if>
                <dgm:else name="Name49">
                  <dgm:alg type="tx">
                    <dgm:param type="parTxLTRAlign" val="r"/>
                    <dgm:param type="parTxRTL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D7788-D8FC-4B20-B1D5-BC042CFB9208}" type="datetimeFigureOut">
              <a:rPr lang="en-US" smtClean="0"/>
              <a:pPr/>
              <a:t>9/19/2019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FBE61-F4DB-4785-A3F0-6512D5857C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D7788-D8FC-4B20-B1D5-BC042CFB9208}" type="datetimeFigureOut">
              <a:rPr lang="en-US" smtClean="0"/>
              <a:pPr/>
              <a:t>9/19/2019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FBE61-F4DB-4785-A3F0-6512D5857C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D7788-D8FC-4B20-B1D5-BC042CFB9208}" type="datetimeFigureOut">
              <a:rPr lang="en-US" smtClean="0"/>
              <a:pPr/>
              <a:t>9/19/2019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FBE61-F4DB-4785-A3F0-6512D5857C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D7788-D8FC-4B20-B1D5-BC042CFB9208}" type="datetimeFigureOut">
              <a:rPr lang="en-US" smtClean="0"/>
              <a:pPr/>
              <a:t>9/19/2019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FBE61-F4DB-4785-A3F0-6512D5857C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D7788-D8FC-4B20-B1D5-BC042CFB9208}" type="datetimeFigureOut">
              <a:rPr lang="en-US" smtClean="0"/>
              <a:pPr/>
              <a:t>9/19/2019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FBE61-F4DB-4785-A3F0-6512D5857C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D7788-D8FC-4B20-B1D5-BC042CFB9208}" type="datetimeFigureOut">
              <a:rPr lang="en-US" smtClean="0"/>
              <a:pPr/>
              <a:t>9/19/2019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FBE61-F4DB-4785-A3F0-6512D5857C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D7788-D8FC-4B20-B1D5-BC042CFB9208}" type="datetimeFigureOut">
              <a:rPr lang="en-US" smtClean="0"/>
              <a:pPr/>
              <a:t>9/19/2019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FBE61-F4DB-4785-A3F0-6512D5857C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D7788-D8FC-4B20-B1D5-BC042CFB9208}" type="datetimeFigureOut">
              <a:rPr lang="en-US" smtClean="0"/>
              <a:pPr/>
              <a:t>9/19/2019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FBE61-F4DB-4785-A3F0-6512D5857C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D7788-D8FC-4B20-B1D5-BC042CFB9208}" type="datetimeFigureOut">
              <a:rPr lang="en-US" smtClean="0"/>
              <a:pPr/>
              <a:t>9/19/2019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FBE61-F4DB-4785-A3F0-6512D5857C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D7788-D8FC-4B20-B1D5-BC042CFB9208}" type="datetimeFigureOut">
              <a:rPr lang="en-US" smtClean="0"/>
              <a:pPr/>
              <a:t>9/19/2019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FBE61-F4DB-4785-A3F0-6512D5857C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D7788-D8FC-4B20-B1D5-BC042CFB9208}" type="datetimeFigureOut">
              <a:rPr lang="en-US" smtClean="0"/>
              <a:pPr/>
              <a:t>9/19/2019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95FBE61-F4DB-4785-A3F0-6512D5857CC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83D7788-D8FC-4B20-B1D5-BC042CFB9208}" type="datetimeFigureOut">
              <a:rPr lang="en-US" smtClean="0"/>
              <a:pPr/>
              <a:t>9/19/2019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95FBE61-F4DB-4785-A3F0-6512D5857CC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3962400"/>
          </a:xfrm>
        </p:spPr>
        <p:txBody>
          <a:bodyPr>
            <a:normAutofit/>
          </a:bodyPr>
          <a:lstStyle/>
          <a:p>
            <a:r>
              <a:rPr lang="en-US" sz="6000" b="1" dirty="0" smtClean="0">
                <a:solidFill>
                  <a:srgbClr val="FFFF00"/>
                </a:solidFill>
                <a:latin typeface="Times New Roman" pitchFamily="18" charset="0"/>
              </a:rPr>
              <a:t>STANDAR MUTU PELAYANAN KEBIDANAN </a:t>
            </a:r>
            <a:br>
              <a:rPr lang="en-US" sz="6000" b="1" dirty="0" smtClean="0">
                <a:solidFill>
                  <a:srgbClr val="FFFF00"/>
                </a:solidFill>
                <a:latin typeface="Times New Roman" pitchFamily="18" charset="0"/>
              </a:rPr>
            </a:br>
            <a:endParaRPr lang="en-US" sz="60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 smtClean="0">
                <a:latin typeface="Times New Roman" pitchFamily="18" charset="0"/>
              </a:rPr>
              <a:t>Syarat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Standar</a:t>
            </a:r>
            <a:r>
              <a:rPr lang="en-US" b="1" dirty="0" smtClean="0">
                <a:latin typeface="Times New Roman" pitchFamily="18" charset="0"/>
              </a:rPr>
              <a:t>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b="1" dirty="0" err="1" smtClean="0">
                <a:latin typeface="Times New Roman" pitchFamily="18" charset="0"/>
              </a:rPr>
              <a:t>Bersifat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jelas</a:t>
            </a:r>
            <a:endParaRPr lang="en-US" b="1" dirty="0" smtClean="0">
              <a:latin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en-US" b="1" dirty="0" err="1" smtClean="0">
                <a:latin typeface="Times New Roman" pitchFamily="18" charset="0"/>
              </a:rPr>
              <a:t>Masuk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akal</a:t>
            </a:r>
            <a:endParaRPr lang="en-US" b="1" dirty="0" smtClean="0">
              <a:latin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en-US" b="1" dirty="0" err="1" smtClean="0">
                <a:latin typeface="Times New Roman" pitchFamily="18" charset="0"/>
              </a:rPr>
              <a:t>Mudah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dimengerti</a:t>
            </a:r>
            <a:endParaRPr lang="en-US" b="1" dirty="0" smtClean="0">
              <a:latin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en-US" b="1" dirty="0" err="1" smtClean="0">
                <a:latin typeface="Times New Roman" pitchFamily="18" charset="0"/>
              </a:rPr>
              <a:t>Dapat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dicapai</a:t>
            </a:r>
            <a:endParaRPr lang="en-US" b="1" dirty="0" smtClean="0">
              <a:latin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en-US" b="1" dirty="0" err="1" smtClean="0">
                <a:latin typeface="Times New Roman" pitchFamily="18" charset="0"/>
              </a:rPr>
              <a:t>Absah</a:t>
            </a:r>
            <a:endParaRPr lang="en-US" b="1" dirty="0" smtClean="0">
              <a:latin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en-US" b="1" dirty="0" err="1" smtClean="0">
                <a:latin typeface="Times New Roman" pitchFamily="18" charset="0"/>
              </a:rPr>
              <a:t>Menyakinkan</a:t>
            </a:r>
            <a:endParaRPr lang="en-US" b="1" dirty="0" smtClean="0">
              <a:latin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en-US" b="1" dirty="0" err="1" smtClean="0">
                <a:latin typeface="Times New Roman" pitchFamily="18" charset="0"/>
              </a:rPr>
              <a:t>Spesifik</a:t>
            </a:r>
            <a:endParaRPr lang="en-US" b="1" dirty="0" smtClean="0">
              <a:latin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SPK?? Dan </a:t>
            </a:r>
            <a:r>
              <a:rPr lang="en-US" dirty="0" err="1" smtClean="0"/>
              <a:t>mengapa</a:t>
            </a:r>
            <a:r>
              <a:rPr lang="en-US" dirty="0" smtClean="0"/>
              <a:t> SPK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perlukan</a:t>
            </a:r>
            <a:r>
              <a:rPr lang="en-US" dirty="0" smtClean="0"/>
              <a:t>??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304800"/>
            <a:ext cx="8229600" cy="838200"/>
          </a:xfrm>
          <a:ln>
            <a:solidFill>
              <a:srgbClr val="FF9900"/>
            </a:solidFill>
          </a:ln>
        </p:spPr>
        <p:txBody>
          <a:bodyPr>
            <a:normAutofit fontScale="90000"/>
          </a:bodyPr>
          <a:lstStyle/>
          <a:p>
            <a:r>
              <a:rPr lang="en-US">
                <a:solidFill>
                  <a:schemeClr val="folHlink"/>
                </a:solidFill>
              </a:rPr>
              <a:t>SPK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1828800"/>
            <a:ext cx="8305800" cy="4495800"/>
          </a:xfrm>
          <a:ln>
            <a:solidFill>
              <a:srgbClr val="FF9900"/>
            </a:solidFill>
          </a:ln>
        </p:spPr>
        <p:txBody>
          <a:bodyPr/>
          <a:lstStyle/>
          <a:p>
            <a:pPr marL="812800" indent="-812800" algn="l">
              <a:lnSpc>
                <a:spcPct val="90000"/>
              </a:lnSpc>
              <a:buClr>
                <a:schemeClr val="tx1"/>
              </a:buClr>
              <a:buFontTx/>
              <a:buAutoNum type="romanUcPeriod"/>
            </a:pPr>
            <a:r>
              <a:rPr lang="en-US" dirty="0" err="1"/>
              <a:t>Pengertian</a:t>
            </a:r>
            <a:r>
              <a:rPr lang="en-US" dirty="0"/>
              <a:t> SPK</a:t>
            </a:r>
          </a:p>
          <a:p>
            <a:pPr marL="812800" indent="-812800" algn="l">
              <a:lnSpc>
                <a:spcPct val="90000"/>
              </a:lnSpc>
              <a:buClr>
                <a:schemeClr val="tx1"/>
              </a:buClr>
              <a:buFontTx/>
              <a:buNone/>
            </a:pPr>
            <a:r>
              <a:rPr lang="en-US" dirty="0"/>
              <a:t>	</a:t>
            </a:r>
            <a:r>
              <a:rPr lang="en-US" dirty="0" err="1">
                <a:solidFill>
                  <a:srgbClr val="CC0000"/>
                </a:solidFill>
                <a:latin typeface="Algerian" pitchFamily="82" charset="0"/>
              </a:rPr>
              <a:t>Adl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pedoman</a:t>
            </a:r>
            <a:r>
              <a:rPr lang="en-US" dirty="0"/>
              <a:t> / </a:t>
            </a:r>
            <a:r>
              <a:rPr lang="en-US" dirty="0" err="1"/>
              <a:t>dasar</a:t>
            </a:r>
            <a:r>
              <a:rPr lang="en-US" dirty="0"/>
              <a:t> yang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bidan</a:t>
            </a:r>
            <a:r>
              <a:rPr lang="en-US" dirty="0"/>
              <a:t> </a:t>
            </a:r>
            <a:r>
              <a:rPr lang="en-US" dirty="0" err="1"/>
              <a:t>dlm</a:t>
            </a:r>
            <a:r>
              <a:rPr lang="en-US" dirty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/>
              <a:t>asuhan</a:t>
            </a:r>
            <a:r>
              <a:rPr lang="en-US" dirty="0"/>
              <a:t> / </a:t>
            </a:r>
            <a:r>
              <a:rPr lang="en-US" dirty="0" err="1"/>
              <a:t>pelay</a:t>
            </a:r>
            <a:r>
              <a:rPr lang="en-US" dirty="0"/>
              <a:t> </a:t>
            </a:r>
            <a:r>
              <a:rPr lang="en-US" dirty="0" err="1"/>
              <a:t>kebidanan</a:t>
            </a:r>
            <a:endParaRPr lang="en-US" dirty="0"/>
          </a:p>
          <a:p>
            <a:pPr marL="812800" indent="-812800" algn="l">
              <a:lnSpc>
                <a:spcPct val="90000"/>
              </a:lnSpc>
              <a:buClr>
                <a:schemeClr val="tx1"/>
              </a:buClr>
              <a:buFontTx/>
              <a:buAutoNum type="romanUcPeriod"/>
            </a:pPr>
            <a:r>
              <a:rPr lang="en-US" dirty="0" err="1"/>
              <a:t>Mengapa</a:t>
            </a:r>
            <a:r>
              <a:rPr lang="en-US" dirty="0"/>
              <a:t> SPK </a:t>
            </a:r>
            <a:r>
              <a:rPr lang="en-US" dirty="0" err="1"/>
              <a:t>diperlukan</a:t>
            </a:r>
            <a:endParaRPr lang="en-US" dirty="0"/>
          </a:p>
          <a:p>
            <a:pPr marL="1168400" lvl="1" indent="-711200" algn="l">
              <a:lnSpc>
                <a:spcPct val="90000"/>
              </a:lnSpc>
            </a:pPr>
            <a:r>
              <a:rPr lang="en-US" dirty="0" smtClean="0"/>
              <a:t>     a.  </a:t>
            </a:r>
            <a:r>
              <a:rPr lang="en-US" dirty="0" err="1" smtClean="0"/>
              <a:t>Pelay</a:t>
            </a:r>
            <a:r>
              <a:rPr lang="en-US" dirty="0" smtClean="0"/>
              <a:t> </a:t>
            </a:r>
            <a:r>
              <a:rPr lang="en-US" dirty="0" err="1"/>
              <a:t>kebid</a:t>
            </a:r>
            <a:r>
              <a:rPr lang="en-US" dirty="0"/>
              <a:t> yang </a:t>
            </a:r>
            <a:r>
              <a:rPr lang="en-US" dirty="0" err="1"/>
              <a:t>berkualitas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dpt</a:t>
            </a:r>
            <a:r>
              <a:rPr lang="en-US" dirty="0"/>
              <a:t> </a:t>
            </a:r>
            <a:r>
              <a:rPr lang="en-US" dirty="0" err="1"/>
              <a:t>diberikan</a:t>
            </a:r>
            <a:r>
              <a:rPr lang="en-US" dirty="0"/>
              <a:t> </a:t>
            </a:r>
            <a:r>
              <a:rPr lang="en-US" dirty="0" err="1"/>
              <a:t>bl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pelay</a:t>
            </a:r>
            <a:r>
              <a:rPr lang="en-US" dirty="0" smtClean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standar</a:t>
            </a:r>
            <a:endParaRPr lang="en-US" dirty="0"/>
          </a:p>
          <a:p>
            <a:pPr marL="1168400" lvl="1" indent="-711200" algn="l">
              <a:lnSpc>
                <a:spcPct val="90000"/>
              </a:lnSpc>
            </a:pPr>
            <a:r>
              <a:rPr lang="en-US" dirty="0" smtClean="0"/>
              <a:t>     b.  SPK </a:t>
            </a:r>
            <a:r>
              <a:rPr lang="en-US" dirty="0" err="1"/>
              <a:t>utk</a:t>
            </a:r>
            <a:r>
              <a:rPr lang="en-US" dirty="0"/>
              <a:t> </a:t>
            </a: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kompetensi</a:t>
            </a:r>
            <a:r>
              <a:rPr lang="en-US" dirty="0"/>
              <a:t> yang </a:t>
            </a:r>
            <a:r>
              <a:rPr lang="en-US" dirty="0" err="1"/>
              <a:t>diperlukan</a:t>
            </a:r>
            <a:r>
              <a:rPr lang="en-US" dirty="0"/>
              <a:t> </a:t>
            </a:r>
            <a:r>
              <a:rPr lang="en-US" dirty="0" err="1"/>
              <a:t>bidan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433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33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433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 animBg="1"/>
      <p:bldP spid="14339" grpId="0" build="p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304800"/>
            <a:ext cx="8229600" cy="838200"/>
          </a:xfrm>
          <a:ln>
            <a:solidFill>
              <a:srgbClr val="FF9900"/>
            </a:solidFill>
          </a:ln>
        </p:spPr>
        <p:txBody>
          <a:bodyPr>
            <a:normAutofit fontScale="90000"/>
          </a:bodyPr>
          <a:lstStyle/>
          <a:p>
            <a:r>
              <a:rPr lang="en-US">
                <a:solidFill>
                  <a:schemeClr val="folHlink"/>
                </a:solidFill>
              </a:rPr>
              <a:t>Lanjutan SPK………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1828800"/>
            <a:ext cx="8305800" cy="4495800"/>
          </a:xfrm>
          <a:ln>
            <a:solidFill>
              <a:srgbClr val="FF9900"/>
            </a:solidFill>
          </a:ln>
        </p:spPr>
        <p:txBody>
          <a:bodyPr/>
          <a:lstStyle/>
          <a:p>
            <a:pPr marL="1168400" lvl="1" indent="-711200">
              <a:buFontTx/>
              <a:buAutoNum type="arabicPeriod" startAt="3"/>
            </a:pPr>
            <a:r>
              <a:rPr lang="en-US"/>
              <a:t>Standar digunakan utk menilai pelay, menyusun rencana kerja, dan utk pengembangan pddkn bidan, shg setiap bidan bertindak hrs berdasarkan SPK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1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1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91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113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113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113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38" grpId="0" animBg="1"/>
      <p:bldP spid="91139" grpId="0" build="p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5000" dirty="0" smtClean="0"/>
              <a:t>  </a:t>
            </a:r>
            <a:r>
              <a:rPr lang="en-US" sz="5000" dirty="0" err="1" smtClean="0"/>
              <a:t>Pelayanan</a:t>
            </a:r>
            <a:r>
              <a:rPr lang="en-US" sz="5000" dirty="0" smtClean="0"/>
              <a:t> </a:t>
            </a:r>
            <a:r>
              <a:rPr lang="en-US" sz="5000" dirty="0" err="1" smtClean="0"/>
              <a:t>kebidanan</a:t>
            </a:r>
            <a:r>
              <a:rPr lang="en-US" sz="5000" dirty="0" smtClean="0"/>
              <a:t> </a:t>
            </a:r>
            <a:r>
              <a:rPr lang="en-US" sz="5000" dirty="0" err="1" smtClean="0"/>
              <a:t>bermutu</a:t>
            </a:r>
            <a:r>
              <a:rPr lang="en-US" sz="5000" dirty="0" smtClean="0"/>
              <a:t>???</a:t>
            </a:r>
            <a:endParaRPr lang="en-US" sz="5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/>
              <a:t>Pelayanan</a:t>
            </a:r>
            <a:r>
              <a:rPr lang="en-US" b="1" dirty="0" smtClean="0"/>
              <a:t> </a:t>
            </a:r>
            <a:r>
              <a:rPr lang="en-US" b="1" dirty="0" err="1" smtClean="0"/>
              <a:t>kebidanan</a:t>
            </a:r>
            <a:r>
              <a:rPr lang="en-US" b="1" dirty="0" smtClean="0"/>
              <a:t> </a:t>
            </a:r>
            <a:r>
              <a:rPr lang="en-US" b="1" dirty="0" err="1" smtClean="0"/>
              <a:t>bermutu</a:t>
            </a:r>
            <a:r>
              <a:rPr lang="en-US" b="1" dirty="0" smtClean="0"/>
              <a:t>…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Pelayanan</a:t>
            </a:r>
            <a:r>
              <a:rPr lang="en-US" dirty="0" smtClean="0"/>
              <a:t>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memuaskan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pemakai</a:t>
            </a:r>
            <a:r>
              <a:rPr lang="en-US" dirty="0" smtClean="0"/>
              <a:t> </a:t>
            </a:r>
            <a:r>
              <a:rPr lang="en-US" dirty="0" err="1" smtClean="0"/>
              <a:t>jasa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yang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kepuasan</a:t>
            </a:r>
            <a:r>
              <a:rPr lang="en-US" dirty="0" smtClean="0"/>
              <a:t> rata-rata </a:t>
            </a:r>
            <a:r>
              <a:rPr lang="en-US" dirty="0" err="1" smtClean="0"/>
              <a:t>penduduk</a:t>
            </a:r>
            <a:r>
              <a:rPr lang="en-US" dirty="0" smtClean="0"/>
              <a:t> 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Diselenggarakan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kode</a:t>
            </a:r>
            <a:r>
              <a:rPr lang="en-US" dirty="0" smtClean="0"/>
              <a:t> </a:t>
            </a:r>
            <a:r>
              <a:rPr lang="en-US" dirty="0" err="1" smtClean="0"/>
              <a:t>etik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standar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profesi</a:t>
            </a:r>
            <a:r>
              <a:rPr lang="en-US" dirty="0" smtClean="0"/>
              <a:t>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ditetapkan</a:t>
            </a:r>
            <a:endParaRPr lang="en-US" dirty="0"/>
          </a:p>
        </p:txBody>
      </p:sp>
      <p:sp>
        <p:nvSpPr>
          <p:cNvPr id="4" name="Curved Left Arrow 3"/>
          <p:cNvSpPr/>
          <p:nvPr/>
        </p:nvSpPr>
        <p:spPr>
          <a:xfrm>
            <a:off x="3352800" y="1981200"/>
            <a:ext cx="3429000" cy="1295400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Dimensi</a:t>
            </a:r>
            <a:r>
              <a:rPr lang="en-US" dirty="0" smtClean="0"/>
              <a:t> </a:t>
            </a:r>
            <a:r>
              <a:rPr lang="en-US" dirty="0" err="1" smtClean="0"/>
              <a:t>kepuasan</a:t>
            </a:r>
            <a:r>
              <a:rPr lang="en-US" dirty="0" smtClean="0"/>
              <a:t> </a:t>
            </a:r>
            <a:r>
              <a:rPr lang="en-US" dirty="0" err="1" smtClean="0"/>
              <a:t>pasien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Kepuasan</a:t>
            </a:r>
            <a:r>
              <a:rPr lang="en-US" dirty="0" smtClean="0"/>
              <a:t> yang </a:t>
            </a:r>
            <a:r>
              <a:rPr lang="en-US" dirty="0" err="1" smtClean="0"/>
              <a:t>mengacu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penerapan</a:t>
            </a:r>
            <a:r>
              <a:rPr lang="en-US" dirty="0" smtClean="0"/>
              <a:t> </a:t>
            </a:r>
            <a:r>
              <a:rPr lang="en-US" dirty="0" err="1" smtClean="0"/>
              <a:t>kode</a:t>
            </a:r>
            <a:r>
              <a:rPr lang="en-US" dirty="0" smtClean="0"/>
              <a:t> </a:t>
            </a:r>
            <a:r>
              <a:rPr lang="en-US" dirty="0" err="1" smtClean="0"/>
              <a:t>etik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standar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profesi</a:t>
            </a:r>
            <a:r>
              <a:rPr lang="en-US" dirty="0" smtClean="0"/>
              <a:t> </a:t>
            </a:r>
            <a:r>
              <a:rPr lang="en-US" dirty="0" err="1" smtClean="0"/>
              <a:t>kebidanan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Kepuasan</a:t>
            </a:r>
            <a:r>
              <a:rPr lang="en-US" dirty="0" smtClean="0"/>
              <a:t> yang </a:t>
            </a:r>
            <a:r>
              <a:rPr lang="en-US" dirty="0" err="1" smtClean="0"/>
              <a:t>mengacu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penerapan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persyaratan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kebidanan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Lanjutan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 err="1" smtClean="0"/>
              <a:t>Kepuasan</a:t>
            </a:r>
            <a:r>
              <a:rPr lang="en-US" b="1" dirty="0" smtClean="0"/>
              <a:t> yang </a:t>
            </a:r>
            <a:r>
              <a:rPr lang="en-US" b="1" dirty="0" err="1" smtClean="0"/>
              <a:t>mengacu</a:t>
            </a:r>
            <a:r>
              <a:rPr lang="en-US" b="1" dirty="0" smtClean="0"/>
              <a:t> </a:t>
            </a:r>
            <a:r>
              <a:rPr lang="en-US" b="1" dirty="0" err="1" smtClean="0"/>
              <a:t>pada</a:t>
            </a:r>
            <a:r>
              <a:rPr lang="en-US" b="1" dirty="0" smtClean="0"/>
              <a:t> </a:t>
            </a:r>
            <a:r>
              <a:rPr lang="en-US" b="1" dirty="0" err="1" smtClean="0"/>
              <a:t>penerapan</a:t>
            </a:r>
            <a:r>
              <a:rPr lang="en-US" b="1" dirty="0" smtClean="0"/>
              <a:t> </a:t>
            </a:r>
            <a:r>
              <a:rPr lang="en-US" b="1" dirty="0" err="1" smtClean="0"/>
              <a:t>kode</a:t>
            </a:r>
            <a:r>
              <a:rPr lang="en-US" b="1" dirty="0" smtClean="0"/>
              <a:t> </a:t>
            </a:r>
            <a:r>
              <a:rPr lang="en-US" b="1" dirty="0" err="1" smtClean="0"/>
              <a:t>etik</a:t>
            </a:r>
            <a:r>
              <a:rPr lang="en-US" b="1" dirty="0" smtClean="0"/>
              <a:t> </a:t>
            </a:r>
            <a:r>
              <a:rPr lang="en-US" b="1" dirty="0" err="1" smtClean="0"/>
              <a:t>serta</a:t>
            </a:r>
            <a:r>
              <a:rPr lang="en-US" b="1" dirty="0" smtClean="0"/>
              <a:t> </a:t>
            </a:r>
            <a:r>
              <a:rPr lang="en-US" b="1" dirty="0" err="1" smtClean="0"/>
              <a:t>standar</a:t>
            </a:r>
            <a:r>
              <a:rPr lang="en-US" b="1" dirty="0" smtClean="0"/>
              <a:t> </a:t>
            </a:r>
            <a:r>
              <a:rPr lang="en-US" b="1" dirty="0" err="1" smtClean="0"/>
              <a:t>pelayanan</a:t>
            </a:r>
            <a:r>
              <a:rPr lang="en-US" b="1" dirty="0" smtClean="0"/>
              <a:t> </a:t>
            </a:r>
            <a:r>
              <a:rPr lang="en-US" b="1" dirty="0" err="1" smtClean="0"/>
              <a:t>profesi</a:t>
            </a:r>
            <a:r>
              <a:rPr lang="en-US" b="1" dirty="0" smtClean="0"/>
              <a:t> </a:t>
            </a:r>
            <a:r>
              <a:rPr lang="en-US" b="1" dirty="0" err="1" smtClean="0"/>
              <a:t>kebidanan</a:t>
            </a:r>
            <a:r>
              <a:rPr lang="en-US" b="1" dirty="0" smtClean="0"/>
              <a:t>.</a:t>
            </a:r>
          </a:p>
          <a:p>
            <a:pPr marL="514350" indent="-514350">
              <a:buNone/>
            </a:pPr>
            <a:r>
              <a:rPr lang="en-US" dirty="0" smtClean="0"/>
              <a:t>	</a:t>
            </a:r>
            <a:r>
              <a:rPr lang="en-US" dirty="0" err="1" smtClean="0"/>
              <a:t>Kepuasan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dasarnya</a:t>
            </a:r>
            <a:r>
              <a:rPr lang="en-US" dirty="0" smtClean="0"/>
              <a:t> </a:t>
            </a:r>
            <a:r>
              <a:rPr lang="en-US" dirty="0" err="1" smtClean="0"/>
              <a:t>mencakup</a:t>
            </a:r>
            <a:r>
              <a:rPr lang="en-US" dirty="0" smtClean="0"/>
              <a:t> </a:t>
            </a:r>
            <a:r>
              <a:rPr lang="en-US" dirty="0" err="1" smtClean="0"/>
              <a:t>penilaian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kepuasan</a:t>
            </a:r>
            <a:r>
              <a:rPr lang="en-US" dirty="0" smtClean="0"/>
              <a:t> </a:t>
            </a:r>
            <a:r>
              <a:rPr lang="en-US" dirty="0" err="1" smtClean="0"/>
              <a:t>pasien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</a:p>
          <a:p>
            <a:pPr marL="514350" indent="-514350">
              <a:buNone/>
            </a:pPr>
            <a:r>
              <a:rPr lang="en-US" dirty="0" smtClean="0"/>
              <a:t>	a.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bidan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pasien</a:t>
            </a:r>
            <a:r>
              <a:rPr lang="en-US" dirty="0" smtClean="0"/>
              <a:t>,</a:t>
            </a:r>
          </a:p>
          <a:p>
            <a:pPr marL="514350" indent="-514350">
              <a:buNone/>
            </a:pPr>
            <a:r>
              <a:rPr lang="en-US" dirty="0" smtClean="0"/>
              <a:t>	b. </a:t>
            </a:r>
            <a:r>
              <a:rPr lang="en-US" dirty="0" err="1" smtClean="0"/>
              <a:t>kenyamanan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, </a:t>
            </a:r>
          </a:p>
          <a:p>
            <a:pPr marL="514350" indent="-514350">
              <a:buNone/>
            </a:pPr>
            <a:r>
              <a:rPr lang="en-US" dirty="0" smtClean="0"/>
              <a:t>	c. </a:t>
            </a:r>
            <a:r>
              <a:rPr lang="en-US" dirty="0" err="1" smtClean="0"/>
              <a:t>kebebasan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pemulihan</a:t>
            </a:r>
            <a:r>
              <a:rPr lang="en-US" dirty="0" smtClean="0"/>
              <a:t>, </a:t>
            </a:r>
          </a:p>
          <a:p>
            <a:pPr marL="514350" indent="-514350">
              <a:buNone/>
            </a:pPr>
            <a:r>
              <a:rPr lang="en-US" dirty="0" smtClean="0"/>
              <a:t>	d.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kompetensi</a:t>
            </a:r>
            <a:r>
              <a:rPr lang="en-US" dirty="0" smtClean="0"/>
              <a:t> (scientific     knowledge </a:t>
            </a:r>
            <a:r>
              <a:rPr lang="en-US" dirty="0" err="1" smtClean="0"/>
              <a:t>dan</a:t>
            </a:r>
            <a:r>
              <a:rPr lang="en-US" dirty="0" smtClean="0"/>
              <a:t> technical skill) </a:t>
            </a:r>
          </a:p>
          <a:p>
            <a:pPr marL="514350" indent="-514350">
              <a:buNone/>
            </a:pPr>
            <a:r>
              <a:rPr lang="en-US" dirty="0" smtClean="0"/>
              <a:t>	e. </a:t>
            </a:r>
            <a:r>
              <a:rPr lang="en-US" dirty="0" err="1" smtClean="0"/>
              <a:t>efektivitas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Lanjutan</a:t>
            </a:r>
            <a:r>
              <a:rPr lang="en-US" dirty="0" smtClean="0"/>
              <a:t> …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486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/>
              <a:t>2.</a:t>
            </a:r>
            <a:r>
              <a:rPr lang="en-US" dirty="0" smtClean="0"/>
              <a:t>  </a:t>
            </a:r>
            <a:r>
              <a:rPr lang="en-US" b="1" dirty="0" err="1" smtClean="0"/>
              <a:t>Kepuasan</a:t>
            </a:r>
            <a:r>
              <a:rPr lang="en-US" b="1" dirty="0" smtClean="0"/>
              <a:t> yang </a:t>
            </a:r>
            <a:r>
              <a:rPr lang="en-US" b="1" dirty="0" err="1" smtClean="0"/>
              <a:t>mengacu</a:t>
            </a:r>
            <a:r>
              <a:rPr lang="en-US" b="1" dirty="0" smtClean="0"/>
              <a:t> </a:t>
            </a:r>
            <a:r>
              <a:rPr lang="en-US" b="1" dirty="0" err="1" smtClean="0"/>
              <a:t>pada</a:t>
            </a:r>
            <a:r>
              <a:rPr lang="en-US" b="1" dirty="0" smtClean="0"/>
              <a:t> </a:t>
            </a:r>
            <a:r>
              <a:rPr lang="en-US" b="1" dirty="0" err="1" smtClean="0"/>
              <a:t>penerapan</a:t>
            </a:r>
            <a:r>
              <a:rPr lang="en-US" b="1" dirty="0" smtClean="0"/>
              <a:t> </a:t>
            </a:r>
            <a:r>
              <a:rPr lang="en-US" b="1" dirty="0" err="1" smtClean="0"/>
              <a:t>semua</a:t>
            </a:r>
            <a:r>
              <a:rPr lang="en-US" b="1" dirty="0" smtClean="0"/>
              <a:t> </a:t>
            </a:r>
            <a:r>
              <a:rPr lang="en-US" b="1" dirty="0" err="1" smtClean="0"/>
              <a:t>persyaratan</a:t>
            </a:r>
            <a:r>
              <a:rPr lang="en-US" b="1" dirty="0" smtClean="0"/>
              <a:t> </a:t>
            </a:r>
            <a:r>
              <a:rPr lang="en-US" b="1" dirty="0" err="1" smtClean="0"/>
              <a:t>pelayanan</a:t>
            </a:r>
            <a:r>
              <a:rPr lang="en-US" b="1" dirty="0" smtClean="0"/>
              <a:t> </a:t>
            </a:r>
            <a:r>
              <a:rPr lang="en-US" b="1" dirty="0" err="1" smtClean="0"/>
              <a:t>kebidanan</a:t>
            </a:r>
            <a:endParaRPr lang="en-US" b="1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/>
              <a:t>bermutu</a:t>
            </a:r>
            <a:r>
              <a:rPr lang="en-US" dirty="0" smtClean="0"/>
              <a:t>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penerapan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persyaratan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kebidanan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memuaskan</a:t>
            </a:r>
            <a:r>
              <a:rPr lang="en-US" dirty="0" smtClean="0"/>
              <a:t> </a:t>
            </a:r>
            <a:r>
              <a:rPr lang="en-US" dirty="0" err="1" smtClean="0"/>
              <a:t>pasien</a:t>
            </a:r>
            <a:r>
              <a:rPr lang="en-US" dirty="0" smtClean="0"/>
              <a:t>. </a:t>
            </a:r>
            <a:r>
              <a:rPr lang="en-US" dirty="0" err="1" smtClean="0"/>
              <a:t>Ukuran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kebidanan</a:t>
            </a:r>
            <a:r>
              <a:rPr lang="en-US" dirty="0" smtClean="0"/>
              <a:t> yang </a:t>
            </a:r>
            <a:r>
              <a:rPr lang="en-US" dirty="0" err="1" smtClean="0"/>
              <a:t>bermutu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</a:p>
          <a:p>
            <a:pPr marL="514350" indent="-514350">
              <a:buAutoNum type="alphaLcPeriod"/>
            </a:pPr>
            <a:r>
              <a:rPr lang="en-US" dirty="0" err="1" smtClean="0"/>
              <a:t>ketersediaan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kebidanan</a:t>
            </a:r>
            <a:r>
              <a:rPr lang="en-US" dirty="0" smtClean="0"/>
              <a:t> (</a:t>
            </a:r>
            <a:r>
              <a:rPr lang="en-US" dirty="0" err="1" smtClean="0"/>
              <a:t>acailable</a:t>
            </a:r>
            <a:r>
              <a:rPr lang="en-US" dirty="0" smtClean="0"/>
              <a:t>)</a:t>
            </a:r>
          </a:p>
          <a:p>
            <a:pPr marL="514350" indent="-514350">
              <a:buAutoNum type="alphaLcPeriod"/>
            </a:pPr>
            <a:r>
              <a:rPr lang="en-US" dirty="0" err="1" smtClean="0"/>
              <a:t>kewajaran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kebidanan</a:t>
            </a:r>
            <a:r>
              <a:rPr lang="en-US" dirty="0" smtClean="0"/>
              <a:t> (appropriate),</a:t>
            </a:r>
          </a:p>
          <a:p>
            <a:pPr marL="514350" indent="-514350">
              <a:buAutoNum type="alphaLcPeriod"/>
            </a:pPr>
            <a:r>
              <a:rPr lang="en-US" dirty="0" err="1" smtClean="0"/>
              <a:t>kesinambungan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kebidanan</a:t>
            </a:r>
            <a:r>
              <a:rPr lang="en-US" dirty="0" smtClean="0"/>
              <a:t> (continue),</a:t>
            </a:r>
          </a:p>
          <a:p>
            <a:pPr marL="514350" indent="-514350">
              <a:buAutoNum type="alphaLcPeriod"/>
            </a:pPr>
            <a:r>
              <a:rPr lang="en-US" dirty="0" err="1" smtClean="0"/>
              <a:t>penerimaan</a:t>
            </a:r>
            <a:r>
              <a:rPr lang="en-US" dirty="0" smtClean="0"/>
              <a:t> </a:t>
            </a:r>
            <a:r>
              <a:rPr lang="en-US" dirty="0" err="1" smtClean="0"/>
              <a:t>jasa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kebidanan</a:t>
            </a:r>
            <a:r>
              <a:rPr lang="en-US" dirty="0" smtClean="0"/>
              <a:t> (acceptable),</a:t>
            </a:r>
          </a:p>
          <a:p>
            <a:pPr marL="514350" indent="-514350">
              <a:buAutoNum type="alphaLcPeriod"/>
            </a:pPr>
            <a:r>
              <a:rPr lang="en-US" dirty="0" err="1" smtClean="0"/>
              <a:t>keterjangkauan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kebidanan</a:t>
            </a:r>
            <a:r>
              <a:rPr lang="en-US" dirty="0" smtClean="0"/>
              <a:t> (affordable),</a:t>
            </a:r>
          </a:p>
          <a:p>
            <a:pPr marL="514350" indent="-514350">
              <a:buAutoNum type="alphaLcPeriod"/>
            </a:pPr>
            <a:r>
              <a:rPr lang="en-US" dirty="0" err="1" smtClean="0"/>
              <a:t>efisiensi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kebidanan</a:t>
            </a:r>
            <a:r>
              <a:rPr lang="en-US" dirty="0" smtClean="0"/>
              <a:t> (efficient), </a:t>
            </a:r>
          </a:p>
          <a:p>
            <a:pPr marL="514350" indent="-514350">
              <a:buAutoNum type="alphaLcPeriod"/>
            </a:pPr>
            <a:r>
              <a:rPr lang="en-US" dirty="0" err="1" smtClean="0"/>
              <a:t>mutu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kebidanan</a:t>
            </a:r>
            <a:r>
              <a:rPr lang="en-US" dirty="0" smtClean="0"/>
              <a:t> (quality).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Mutu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kebidanan</a:t>
            </a:r>
            <a:r>
              <a:rPr lang="en-US" dirty="0" smtClean="0"/>
              <a:t> </a:t>
            </a:r>
            <a:r>
              <a:rPr lang="en-US" dirty="0" err="1" smtClean="0"/>
              <a:t>berorientasi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penerapan</a:t>
            </a:r>
            <a:r>
              <a:rPr lang="en-US" dirty="0" smtClean="0"/>
              <a:t> </a:t>
            </a:r>
            <a:r>
              <a:rPr lang="en-US" dirty="0" err="1" smtClean="0"/>
              <a:t>kode</a:t>
            </a:r>
            <a:r>
              <a:rPr lang="en-US" dirty="0" smtClean="0"/>
              <a:t> </a:t>
            </a:r>
            <a:r>
              <a:rPr lang="en-US" dirty="0" err="1" smtClean="0"/>
              <a:t>etik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standar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kebidanan</a:t>
            </a:r>
            <a:r>
              <a:rPr lang="en-US" dirty="0" smtClean="0"/>
              <a:t>,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kepuasan</a:t>
            </a:r>
            <a:r>
              <a:rPr lang="en-US" dirty="0" smtClean="0"/>
              <a:t> yang </a:t>
            </a:r>
            <a:r>
              <a:rPr lang="en-US" dirty="0" err="1" smtClean="0"/>
              <a:t>mengacu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penerapan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persyaratan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kebidanan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A99384A-98D2-454B-B25A-DD6B0425873F}" type="slidenum">
              <a:rPr lang="en-US"/>
              <a:pPr/>
              <a:t>2</a:t>
            </a:fld>
            <a:endParaRPr lang="en-US"/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685800"/>
            <a:ext cx="8229600" cy="609600"/>
          </a:xfrm>
          <a:noFill/>
          <a:ln/>
        </p:spPr>
        <p:txBody>
          <a:bodyPr/>
          <a:lstStyle/>
          <a:p>
            <a:pPr marL="808038" indent="-290513">
              <a:buClr>
                <a:schemeClr val="tx1"/>
              </a:buClr>
              <a:buSzPct val="90000"/>
              <a:buFont typeface="Wingdings" pitchFamily="2" charset="2"/>
              <a:buNone/>
            </a:pPr>
            <a:r>
              <a:rPr lang="en-US" sz="2400" dirty="0" err="1" smtClean="0"/>
              <a:t>Peranan</a:t>
            </a:r>
            <a:r>
              <a:rPr lang="en-US" sz="2400" dirty="0" smtClean="0"/>
              <a:t> </a:t>
            </a:r>
            <a:r>
              <a:rPr lang="en-US" sz="2400" dirty="0"/>
              <a:t>IBI</a:t>
            </a:r>
          </a:p>
          <a:p>
            <a:pPr marL="808038" indent="-290513"/>
            <a:endParaRPr lang="en-US" sz="2400" dirty="0"/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1143000" y="1219200"/>
            <a:ext cx="8229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914400" indent="-396875" eaLnBrk="1" hangingPunct="1">
              <a:spcBef>
                <a:spcPct val="20000"/>
              </a:spcBef>
              <a:buClr>
                <a:schemeClr val="tx1"/>
              </a:buClr>
              <a:buSzPct val="90000"/>
              <a:buFont typeface="Wingdings" pitchFamily="2" charset="2"/>
              <a:buAutoNum type="alphaLcPeriod"/>
            </a:pPr>
            <a:r>
              <a:rPr lang="en-US" sz="2400" dirty="0" err="1"/>
              <a:t>Meningkatkan</a:t>
            </a:r>
            <a:r>
              <a:rPr lang="en-US" sz="2400" dirty="0"/>
              <a:t> </a:t>
            </a:r>
            <a:r>
              <a:rPr lang="en-US" sz="2400" dirty="0" err="1"/>
              <a:t>kualitas</a:t>
            </a:r>
            <a:r>
              <a:rPr lang="en-US" sz="2400" dirty="0"/>
              <a:t> </a:t>
            </a:r>
            <a:r>
              <a:rPr lang="en-US" sz="2400" dirty="0" err="1"/>
              <a:t>pelayanan</a:t>
            </a:r>
            <a:r>
              <a:rPr lang="en-US" sz="2400" dirty="0"/>
              <a:t>          </a:t>
            </a:r>
            <a:r>
              <a:rPr lang="en-US" sz="2400" dirty="0" err="1"/>
              <a:t>melalui</a:t>
            </a:r>
            <a:r>
              <a:rPr lang="en-US" sz="2400" dirty="0"/>
              <a:t> </a:t>
            </a:r>
            <a:r>
              <a:rPr lang="en-US" sz="2400" dirty="0" err="1"/>
              <a:t>standarisasi</a:t>
            </a:r>
            <a:endParaRPr lang="en-US" sz="2400" dirty="0"/>
          </a:p>
          <a:p>
            <a:pPr marL="914400" indent="-396875" eaLnBrk="1" hangingPunct="1">
              <a:spcBef>
                <a:spcPct val="20000"/>
              </a:spcBef>
              <a:buClr>
                <a:schemeClr val="tx1"/>
              </a:buClr>
              <a:buSzPct val="90000"/>
              <a:buFont typeface="Wingdings" pitchFamily="2" charset="2"/>
              <a:buAutoNum type="alphaLcPeriod"/>
            </a:pPr>
            <a:r>
              <a:rPr lang="en-US" sz="2400" dirty="0" err="1"/>
              <a:t>Bekerja</a:t>
            </a:r>
            <a:r>
              <a:rPr lang="en-US" sz="2400" dirty="0"/>
              <a:t> </a:t>
            </a:r>
            <a:r>
              <a:rPr lang="en-US" sz="2400" dirty="0" err="1"/>
              <a:t>bersama</a:t>
            </a:r>
            <a:r>
              <a:rPr lang="en-US" sz="2400" dirty="0"/>
              <a:t> </a:t>
            </a:r>
            <a:r>
              <a:rPr lang="en-US" sz="2400" dirty="0" err="1"/>
              <a:t>perempuan</a:t>
            </a:r>
            <a:r>
              <a:rPr lang="en-US" sz="2400" dirty="0"/>
              <a:t> </a:t>
            </a:r>
          </a:p>
          <a:p>
            <a:pPr marL="914400" indent="-396875" eaLnBrk="1" hangingPunct="1">
              <a:spcBef>
                <a:spcPct val="20000"/>
              </a:spcBef>
              <a:buClr>
                <a:schemeClr val="tx1"/>
              </a:buClr>
              <a:buSzPct val="90000"/>
              <a:buFont typeface="Wingdings" pitchFamily="2" charset="2"/>
              <a:buNone/>
            </a:pPr>
            <a:r>
              <a:rPr lang="en-US" sz="2400" dirty="0"/>
              <a:t>    “ </a:t>
            </a:r>
            <a:r>
              <a:rPr lang="en-US" sz="2400" dirty="0" err="1"/>
              <a:t>Bidan</a:t>
            </a:r>
            <a:r>
              <a:rPr lang="en-US" sz="2400" dirty="0"/>
              <a:t> </a:t>
            </a:r>
            <a:r>
              <a:rPr lang="en-US" sz="2400" dirty="0" err="1"/>
              <a:t>Sahabat</a:t>
            </a:r>
            <a:r>
              <a:rPr lang="en-US" sz="2400" dirty="0"/>
              <a:t> </a:t>
            </a:r>
            <a:r>
              <a:rPr lang="en-US" sz="2400" dirty="0" err="1"/>
              <a:t>Perempuan</a:t>
            </a:r>
            <a:r>
              <a:rPr lang="en-US" sz="2400" dirty="0"/>
              <a:t>”</a:t>
            </a:r>
          </a:p>
          <a:p>
            <a:pPr marL="914400" indent="-396875" eaLnBrk="1" hangingPunct="1">
              <a:spcBef>
                <a:spcPct val="20000"/>
              </a:spcBef>
              <a:buClr>
                <a:schemeClr val="tx1"/>
              </a:buClr>
              <a:buSzPct val="90000"/>
              <a:buFont typeface="Wingdings" pitchFamily="2" charset="2"/>
              <a:buNone/>
            </a:pPr>
            <a:endParaRPr lang="en-US" sz="2400" dirty="0"/>
          </a:p>
          <a:p>
            <a:pPr marL="914400" indent="-396875" eaLnBrk="1" hangingPunct="1">
              <a:spcBef>
                <a:spcPct val="20000"/>
              </a:spcBef>
              <a:buClr>
                <a:schemeClr val="tx1"/>
              </a:buClr>
              <a:buSzPct val="90000"/>
              <a:buFont typeface="Wingdings" pitchFamily="2" charset="2"/>
              <a:buNone/>
            </a:pPr>
            <a:r>
              <a:rPr lang="en-US" sz="2400" dirty="0"/>
              <a:t>c. </a:t>
            </a:r>
            <a:r>
              <a:rPr lang="en-US" sz="2400" dirty="0" err="1"/>
              <a:t>Membangun</a:t>
            </a:r>
            <a:r>
              <a:rPr lang="en-US" sz="2400" dirty="0"/>
              <a:t> </a:t>
            </a:r>
            <a:r>
              <a:rPr lang="en-US" sz="2400" dirty="0" err="1"/>
              <a:t>kemitraan</a:t>
            </a:r>
            <a:r>
              <a:rPr lang="en-US" sz="2400" dirty="0"/>
              <a:t>          </a:t>
            </a:r>
            <a:r>
              <a:rPr lang="en-US" sz="2400" dirty="0" err="1"/>
              <a:t>advokasi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kesejahteraan</a:t>
            </a:r>
            <a:r>
              <a:rPr lang="en-US" sz="2400" dirty="0"/>
              <a:t> </a:t>
            </a:r>
            <a:r>
              <a:rPr lang="en-US" sz="2400" dirty="0" err="1"/>
              <a:t>perempuan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bayi</a:t>
            </a:r>
            <a:r>
              <a:rPr lang="en-US" sz="2400" dirty="0"/>
              <a:t> </a:t>
            </a:r>
            <a:r>
              <a:rPr lang="en-US" sz="2400" dirty="0" err="1"/>
              <a:t>baru</a:t>
            </a:r>
            <a:r>
              <a:rPr lang="en-US" sz="2400" dirty="0"/>
              <a:t> </a:t>
            </a:r>
            <a:r>
              <a:rPr lang="en-US" sz="2400" dirty="0" err="1"/>
              <a:t>lahir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keluarga</a:t>
            </a:r>
            <a:endParaRPr lang="en-US" sz="2400" dirty="0"/>
          </a:p>
          <a:p>
            <a:pPr marL="914400" indent="-396875" eaLnBrk="1" hangingPunct="1">
              <a:spcBef>
                <a:spcPct val="20000"/>
              </a:spcBef>
              <a:buClr>
                <a:schemeClr val="tx1"/>
              </a:buClr>
              <a:buSzPct val="90000"/>
              <a:buFont typeface="Wingdings" pitchFamily="2" charset="2"/>
              <a:buNone/>
            </a:pPr>
            <a:r>
              <a:rPr lang="en-US" sz="2400" dirty="0"/>
              <a:t>d. </a:t>
            </a:r>
            <a:r>
              <a:rPr lang="en-US" sz="2400" dirty="0" err="1"/>
              <a:t>Bersama</a:t>
            </a:r>
            <a:r>
              <a:rPr lang="en-US" sz="2400" dirty="0"/>
              <a:t> </a:t>
            </a:r>
            <a:r>
              <a:rPr lang="en-US" sz="2400" dirty="0" err="1"/>
              <a:t>masyarakat</a:t>
            </a:r>
            <a:r>
              <a:rPr lang="en-US" sz="2400" dirty="0"/>
              <a:t> </a:t>
            </a:r>
            <a:r>
              <a:rPr lang="en-US" sz="2400" dirty="0" err="1"/>
              <a:t>mengembangkan</a:t>
            </a:r>
            <a:r>
              <a:rPr lang="en-US" sz="2400" dirty="0"/>
              <a:t> model </a:t>
            </a:r>
            <a:r>
              <a:rPr lang="en-US" sz="2400" dirty="0" err="1"/>
              <a:t>pelayanan</a:t>
            </a:r>
            <a:endParaRPr lang="en-US" sz="2400" dirty="0"/>
          </a:p>
          <a:p>
            <a:pPr marL="914400" indent="-396875" eaLnBrk="1" hangingPunct="1">
              <a:spcBef>
                <a:spcPct val="20000"/>
              </a:spcBef>
              <a:buClr>
                <a:schemeClr val="tx1"/>
              </a:buClr>
              <a:buSzPct val="90000"/>
              <a:buFont typeface="Wingdings" pitchFamily="2" charset="2"/>
              <a:buAutoNum type="alphaLcPeriod"/>
            </a:pPr>
            <a:endParaRPr lang="en-US" sz="2400" dirty="0"/>
          </a:p>
          <a:p>
            <a:pPr marL="914400" indent="-396875" eaLnBrk="1" hangingPunct="1">
              <a:spcBef>
                <a:spcPct val="20000"/>
              </a:spcBef>
              <a:buClr>
                <a:schemeClr val="tx1"/>
              </a:buClr>
              <a:buSzPct val="90000"/>
              <a:buFont typeface="Wingdings" pitchFamily="2" charset="2"/>
              <a:buAutoNum type="alphaLcPeriod"/>
            </a:pPr>
            <a:endParaRPr lang="en-US" sz="2400" dirty="0"/>
          </a:p>
          <a:p>
            <a:pPr marL="914400" indent="-396875" eaLnBrk="1" hangingPunct="1">
              <a:spcBef>
                <a:spcPct val="20000"/>
              </a:spcBef>
              <a:buClr>
                <a:schemeClr val="tx1"/>
              </a:buClr>
              <a:buSzPct val="90000"/>
              <a:buFont typeface="Wingdings" pitchFamily="2" charset="2"/>
              <a:buNone/>
            </a:pPr>
            <a:r>
              <a:rPr lang="en-US" sz="2400" dirty="0"/>
              <a:t>       </a:t>
            </a:r>
          </a:p>
          <a:p>
            <a:pPr marL="914400" indent="-396875" eaLnBrk="1" hangingPunct="1">
              <a:spcBef>
                <a:spcPct val="20000"/>
              </a:spcBef>
              <a:buClr>
                <a:schemeClr val="tx1"/>
              </a:buClr>
              <a:buSzPct val="90000"/>
              <a:buFont typeface="Wingdings" pitchFamily="2" charset="2"/>
              <a:buAutoNum type="alphaLcPeriod"/>
            </a:pPr>
            <a:endParaRPr lang="en-US" sz="2400" dirty="0"/>
          </a:p>
        </p:txBody>
      </p:sp>
      <p:sp>
        <p:nvSpPr>
          <p:cNvPr id="22535" name="AutoShape 7"/>
          <p:cNvSpPr>
            <a:spLocks noChangeArrowheads="1"/>
          </p:cNvSpPr>
          <p:nvPr/>
        </p:nvSpPr>
        <p:spPr bwMode="auto">
          <a:xfrm>
            <a:off x="6781800" y="1143000"/>
            <a:ext cx="457200" cy="6096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36" name="Rectangle 8"/>
          <p:cNvSpPr>
            <a:spLocks noChangeArrowheads="1"/>
          </p:cNvSpPr>
          <p:nvPr/>
        </p:nvSpPr>
        <p:spPr bwMode="auto">
          <a:xfrm>
            <a:off x="914400" y="3276600"/>
            <a:ext cx="8229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914400" indent="-396875" eaLnBrk="1" hangingPunct="1">
              <a:spcBef>
                <a:spcPct val="20000"/>
              </a:spcBef>
              <a:buClr>
                <a:schemeClr val="tx1"/>
              </a:buClr>
              <a:buSzPct val="90000"/>
              <a:buFont typeface="Wingdings" pitchFamily="2" charset="2"/>
              <a:buNone/>
            </a:pPr>
            <a:endParaRPr lang="en-GB" sz="2400"/>
          </a:p>
        </p:txBody>
      </p:sp>
      <p:sp>
        <p:nvSpPr>
          <p:cNvPr id="22537" name="AutoShape 9"/>
          <p:cNvSpPr>
            <a:spLocks noChangeArrowheads="1"/>
          </p:cNvSpPr>
          <p:nvPr/>
        </p:nvSpPr>
        <p:spPr bwMode="auto">
          <a:xfrm>
            <a:off x="5334000" y="3276600"/>
            <a:ext cx="457200" cy="5334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TUJUAN AKHIR MUTU PELAYANAN KEBIDANAN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algn="ctr">
              <a:buNone/>
            </a:pPr>
            <a:r>
              <a:rPr lang="en-US" b="1" dirty="0" err="1" smtClean="0"/>
              <a:t>Kepuasan</a:t>
            </a:r>
            <a:r>
              <a:rPr lang="en-US" b="1" dirty="0" smtClean="0"/>
              <a:t> </a:t>
            </a:r>
            <a:r>
              <a:rPr lang="en-US" b="1" dirty="0" err="1" smtClean="0"/>
              <a:t>pasien</a:t>
            </a:r>
            <a:r>
              <a:rPr lang="en-US" b="1" dirty="0" smtClean="0"/>
              <a:t> yang </a:t>
            </a:r>
            <a:r>
              <a:rPr lang="en-US" b="1" dirty="0" err="1" smtClean="0"/>
              <a:t>dilayani</a:t>
            </a:r>
            <a:r>
              <a:rPr lang="en-US" b="1" dirty="0" smtClean="0"/>
              <a:t> </a:t>
            </a:r>
            <a:r>
              <a:rPr lang="en-US" b="1" dirty="0" err="1" smtClean="0"/>
              <a:t>bidan</a:t>
            </a:r>
            <a:endParaRPr lang="en-US" b="1" dirty="0"/>
          </a:p>
        </p:txBody>
      </p:sp>
      <p:sp>
        <p:nvSpPr>
          <p:cNvPr id="4" name="Down Arrow 3"/>
          <p:cNvSpPr/>
          <p:nvPr/>
        </p:nvSpPr>
        <p:spPr>
          <a:xfrm>
            <a:off x="3505200" y="1676400"/>
            <a:ext cx="1981200" cy="2057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>
                <a:latin typeface="Times New Roman" pitchFamily="18" charset="0"/>
              </a:rPr>
              <a:t>Secara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umum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standar</a:t>
            </a:r>
            <a:r>
              <a:rPr lang="en-US" b="1" dirty="0" smtClean="0">
                <a:latin typeface="Times New Roman" pitchFamily="18" charset="0"/>
              </a:rPr>
              <a:t> program </a:t>
            </a:r>
            <a:r>
              <a:rPr lang="en-US" b="1" dirty="0" err="1" smtClean="0">
                <a:latin typeface="Times New Roman" pitchFamily="18" charset="0"/>
              </a:rPr>
              <a:t>menjaga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mutu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dapat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dibedakan</a:t>
            </a:r>
            <a:r>
              <a:rPr lang="en-US" b="1" dirty="0" smtClean="0">
                <a:latin typeface="Times New Roman" pitchFamily="18" charset="0"/>
              </a:rPr>
              <a:t> 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962400"/>
          </a:xfrm>
          <a:ln>
            <a:solidFill>
              <a:schemeClr val="accent1"/>
            </a:solidFill>
          </a:ln>
        </p:spPr>
        <p:txBody>
          <a:bodyPr/>
          <a:lstStyle/>
          <a:p>
            <a:r>
              <a:rPr lang="en-US" b="1" dirty="0" err="1" smtClean="0"/>
              <a:t>Standar</a:t>
            </a:r>
            <a:r>
              <a:rPr lang="en-US" b="1" dirty="0" smtClean="0"/>
              <a:t> </a:t>
            </a:r>
            <a:r>
              <a:rPr lang="en-US" b="1" dirty="0" err="1" smtClean="0"/>
              <a:t>Pelayanan</a:t>
            </a:r>
            <a:r>
              <a:rPr lang="en-US" b="1" dirty="0" smtClean="0"/>
              <a:t> </a:t>
            </a:r>
            <a:r>
              <a:rPr lang="en-US" b="1" dirty="0" err="1" smtClean="0"/>
              <a:t>Kebidanan</a:t>
            </a:r>
            <a:r>
              <a:rPr lang="en-US" b="1" dirty="0" smtClean="0"/>
              <a:t> </a:t>
            </a:r>
            <a:r>
              <a:rPr lang="en-US" b="1" dirty="0" err="1" smtClean="0"/>
              <a:t>dasar</a:t>
            </a:r>
            <a:endParaRPr lang="en-US" b="1" dirty="0" smtClean="0"/>
          </a:p>
          <a:p>
            <a:r>
              <a:rPr lang="en-US" b="1" dirty="0" err="1" smtClean="0"/>
              <a:t>Standar</a:t>
            </a:r>
            <a:r>
              <a:rPr lang="en-US" b="1" dirty="0" smtClean="0"/>
              <a:t> </a:t>
            </a:r>
            <a:r>
              <a:rPr lang="en-US" b="1" dirty="0" err="1" smtClean="0"/>
              <a:t>Persyaratan</a:t>
            </a:r>
            <a:r>
              <a:rPr lang="en-US" b="1" dirty="0" smtClean="0"/>
              <a:t> Minimal</a:t>
            </a:r>
          </a:p>
          <a:p>
            <a:r>
              <a:rPr lang="en-US" b="1" dirty="0" err="1" smtClean="0"/>
              <a:t>Standar</a:t>
            </a:r>
            <a:r>
              <a:rPr lang="en-US" b="1" dirty="0" smtClean="0"/>
              <a:t> </a:t>
            </a:r>
            <a:r>
              <a:rPr lang="en-US" b="1" dirty="0" err="1" smtClean="0"/>
              <a:t>penampilan</a:t>
            </a:r>
            <a:r>
              <a:rPr lang="en-US" b="1" dirty="0" smtClean="0"/>
              <a:t> minimal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 smtClean="0"/>
              <a:t>Standar</a:t>
            </a:r>
            <a:r>
              <a:rPr lang="en-US" b="1" dirty="0" smtClean="0"/>
              <a:t> </a:t>
            </a:r>
            <a:r>
              <a:rPr lang="en-US" b="1" dirty="0" err="1" smtClean="0"/>
              <a:t>Persyaratan</a:t>
            </a:r>
            <a:r>
              <a:rPr lang="en-US" b="1" dirty="0" smtClean="0"/>
              <a:t> Minimal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276600"/>
            <a:ext cx="8534400" cy="3048000"/>
          </a:xfrm>
          <a:solidFill>
            <a:srgbClr val="FFFF00"/>
          </a:solidFill>
          <a:ln>
            <a:solidFill>
              <a:srgbClr val="7030A0"/>
            </a:solidFill>
          </a:ln>
        </p:spPr>
        <p:txBody>
          <a:bodyPr>
            <a:normAutofit/>
          </a:bodyPr>
          <a:lstStyle/>
          <a:p>
            <a:pPr algn="ctr">
              <a:lnSpc>
                <a:spcPct val="80000"/>
              </a:lnSpc>
              <a:buFontTx/>
              <a:buNone/>
            </a:pPr>
            <a:r>
              <a:rPr lang="en-US" b="1" dirty="0" smtClean="0">
                <a:latin typeface="Times New Roman" pitchFamily="18" charset="0"/>
              </a:rPr>
              <a:t>    </a:t>
            </a:r>
          </a:p>
          <a:p>
            <a:pPr algn="ctr">
              <a:lnSpc>
                <a:spcPct val="80000"/>
              </a:lnSpc>
              <a:buFontTx/>
              <a:buNone/>
            </a:pPr>
            <a:endParaRPr lang="en-US" sz="3000" b="1" dirty="0" smtClean="0">
              <a:latin typeface="Times New Roman" pitchFamily="18" charset="0"/>
            </a:endParaRPr>
          </a:p>
          <a:p>
            <a:pPr algn="ctr">
              <a:lnSpc>
                <a:spcPct val="80000"/>
              </a:lnSpc>
              <a:buFontTx/>
              <a:buNone/>
            </a:pPr>
            <a:r>
              <a:rPr lang="en-US" sz="3000" b="1" dirty="0" err="1" smtClean="0">
                <a:latin typeface="Times New Roman" pitchFamily="18" charset="0"/>
              </a:rPr>
              <a:t>Adalah</a:t>
            </a:r>
            <a:r>
              <a:rPr lang="en-US" sz="3000" b="1" dirty="0" smtClean="0">
                <a:latin typeface="Times New Roman" pitchFamily="18" charset="0"/>
              </a:rPr>
              <a:t> yang </a:t>
            </a:r>
            <a:r>
              <a:rPr lang="en-US" sz="3000" b="1" dirty="0" err="1" smtClean="0">
                <a:latin typeface="Times New Roman" pitchFamily="18" charset="0"/>
              </a:rPr>
              <a:t>menunjuk</a:t>
            </a:r>
            <a:r>
              <a:rPr lang="en-US" sz="3000" b="1" dirty="0" smtClean="0">
                <a:latin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</a:rPr>
              <a:t>pada</a:t>
            </a:r>
            <a:r>
              <a:rPr lang="en-US" sz="3000" b="1" dirty="0" smtClean="0">
                <a:latin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</a:rPr>
              <a:t>keadaan</a:t>
            </a:r>
            <a:r>
              <a:rPr lang="en-US" sz="3000" b="1" dirty="0" smtClean="0">
                <a:latin typeface="Times New Roman" pitchFamily="18" charset="0"/>
              </a:rPr>
              <a:t> minimal yang </a:t>
            </a:r>
            <a:r>
              <a:rPr lang="en-US" sz="3000" b="1" dirty="0" err="1" smtClean="0">
                <a:latin typeface="Times New Roman" pitchFamily="18" charset="0"/>
              </a:rPr>
              <a:t>harus</a:t>
            </a:r>
            <a:r>
              <a:rPr lang="en-US" sz="3000" b="1" dirty="0" smtClean="0">
                <a:latin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</a:rPr>
              <a:t>dipenuhi</a:t>
            </a:r>
            <a:r>
              <a:rPr lang="en-US" sz="3000" b="1" dirty="0" smtClean="0">
                <a:latin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</a:rPr>
              <a:t>untuk</a:t>
            </a:r>
            <a:r>
              <a:rPr lang="en-US" sz="3000" b="1" dirty="0" smtClean="0">
                <a:latin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</a:rPr>
              <a:t>menjamin</a:t>
            </a:r>
            <a:r>
              <a:rPr lang="en-US" sz="3000" b="1" dirty="0" smtClean="0">
                <a:latin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</a:rPr>
              <a:t>terselenggaranya</a:t>
            </a:r>
            <a:r>
              <a:rPr lang="en-US" sz="3000" b="1" dirty="0" smtClean="0">
                <a:latin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</a:rPr>
              <a:t>pelayanan</a:t>
            </a:r>
            <a:r>
              <a:rPr lang="en-US" sz="3000" b="1" dirty="0" smtClean="0">
                <a:latin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</a:rPr>
              <a:t>kesehatan</a:t>
            </a:r>
            <a:r>
              <a:rPr lang="en-US" sz="3000" b="1" dirty="0" smtClean="0">
                <a:latin typeface="Times New Roman" pitchFamily="18" charset="0"/>
              </a:rPr>
              <a:t> yang </a:t>
            </a:r>
            <a:r>
              <a:rPr lang="en-US" sz="3000" b="1" dirty="0" err="1" smtClean="0">
                <a:latin typeface="Times New Roman" pitchFamily="18" charset="0"/>
              </a:rPr>
              <a:t>bermutu</a:t>
            </a:r>
            <a:endParaRPr lang="en-US" sz="3000" dirty="0" smtClean="0"/>
          </a:p>
          <a:p>
            <a:endParaRPr lang="en-US" dirty="0"/>
          </a:p>
        </p:txBody>
      </p:sp>
      <p:sp>
        <p:nvSpPr>
          <p:cNvPr id="4" name="Down Arrow 3"/>
          <p:cNvSpPr/>
          <p:nvPr/>
        </p:nvSpPr>
        <p:spPr>
          <a:xfrm>
            <a:off x="2286000" y="2133600"/>
            <a:ext cx="4495800" cy="762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Standar</a:t>
            </a:r>
            <a:r>
              <a:rPr lang="en-US" b="1" dirty="0" smtClean="0"/>
              <a:t> </a:t>
            </a:r>
            <a:r>
              <a:rPr lang="en-US" b="1" dirty="0" err="1" smtClean="0"/>
              <a:t>Persyaratan</a:t>
            </a:r>
            <a:r>
              <a:rPr lang="en-US" b="1" dirty="0" smtClean="0"/>
              <a:t> Minimal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1000" y="1935480"/>
            <a:ext cx="4495800" cy="4389120"/>
          </a:xfrm>
          <a:solidFill>
            <a:srgbClr val="FFC0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>
            <a:normAutofit/>
          </a:bodyPr>
          <a:lstStyle/>
          <a:p>
            <a:r>
              <a:rPr lang="en-US" sz="4000" dirty="0" err="1" smtClean="0"/>
              <a:t>Standar</a:t>
            </a:r>
            <a:r>
              <a:rPr lang="en-US" sz="4000" dirty="0" smtClean="0"/>
              <a:t> </a:t>
            </a:r>
            <a:r>
              <a:rPr lang="en-US" sz="4000" dirty="0" err="1" smtClean="0"/>
              <a:t>masukan</a:t>
            </a:r>
            <a:endParaRPr lang="en-US" sz="4000" dirty="0" smtClean="0"/>
          </a:p>
          <a:p>
            <a:r>
              <a:rPr lang="en-US" sz="4000" dirty="0" err="1" smtClean="0"/>
              <a:t>Standar</a:t>
            </a:r>
            <a:r>
              <a:rPr lang="en-US" sz="4000" dirty="0" smtClean="0"/>
              <a:t> </a:t>
            </a:r>
            <a:r>
              <a:rPr lang="en-US" sz="4000" dirty="0" err="1" smtClean="0"/>
              <a:t>lingkungan</a:t>
            </a:r>
            <a:endParaRPr lang="en-US" sz="4000" dirty="0" smtClean="0"/>
          </a:p>
          <a:p>
            <a:r>
              <a:rPr lang="en-US" sz="4000" dirty="0" err="1" smtClean="0"/>
              <a:t>Proses</a:t>
            </a:r>
            <a:r>
              <a:rPr lang="en-US" sz="4000" dirty="0" smtClean="0"/>
              <a:t> </a:t>
            </a:r>
            <a:endParaRPr lang="en-US" sz="4000" dirty="0"/>
          </a:p>
        </p:txBody>
      </p:sp>
      <p:sp>
        <p:nvSpPr>
          <p:cNvPr id="4" name="Striped Right Arrow 3"/>
          <p:cNvSpPr/>
          <p:nvPr/>
        </p:nvSpPr>
        <p:spPr>
          <a:xfrm>
            <a:off x="990600" y="3276600"/>
            <a:ext cx="2057400" cy="2133600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466088"/>
          </a:xfrm>
          <a:solidFill>
            <a:srgbClr val="FFC000"/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txBody>
          <a:bodyPr>
            <a:normAutofit fontScale="90000"/>
          </a:bodyPr>
          <a:lstStyle/>
          <a:p>
            <a:r>
              <a:rPr lang="en-US" b="1" dirty="0" err="1" smtClean="0"/>
              <a:t>Lanjutan</a:t>
            </a:r>
            <a:r>
              <a:rPr lang="en-US" b="1" dirty="0" smtClean="0"/>
              <a:t>  </a:t>
            </a:r>
            <a:r>
              <a:rPr lang="en-US" b="1" dirty="0" err="1" smtClean="0"/>
              <a:t>Standar</a:t>
            </a:r>
            <a:r>
              <a:rPr lang="en-US" b="1" dirty="0" smtClean="0"/>
              <a:t> </a:t>
            </a:r>
            <a:r>
              <a:rPr lang="en-US" b="1" dirty="0" err="1" smtClean="0"/>
              <a:t>Persyaratan</a:t>
            </a:r>
            <a:r>
              <a:rPr lang="en-US" b="1" dirty="0" smtClean="0"/>
              <a:t> Minimal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90800"/>
            <a:ext cx="6477000" cy="3733800"/>
          </a:xfrm>
          <a:ln>
            <a:solidFill>
              <a:schemeClr val="accent2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en-US" b="1" dirty="0" smtClean="0">
                <a:latin typeface="Times New Roman" pitchFamily="18" charset="0"/>
              </a:rPr>
              <a:t>1. </a:t>
            </a:r>
            <a:r>
              <a:rPr lang="en-US" b="1" dirty="0" err="1" smtClean="0">
                <a:latin typeface="Times New Roman" pitchFamily="18" charset="0"/>
              </a:rPr>
              <a:t>Standar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masukan</a:t>
            </a:r>
            <a:endParaRPr lang="en-US" b="1" dirty="0" smtClean="0">
              <a:latin typeface="Times New Roman" pitchFamily="18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b="1" dirty="0" smtClean="0">
                <a:latin typeface="Times New Roman" pitchFamily="18" charset="0"/>
              </a:rPr>
              <a:t>    </a:t>
            </a:r>
            <a:r>
              <a:rPr lang="en-US" b="1" dirty="0" err="1" smtClean="0">
                <a:latin typeface="Times New Roman" pitchFamily="18" charset="0"/>
              </a:rPr>
              <a:t>Dalam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standar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masukan</a:t>
            </a:r>
            <a:r>
              <a:rPr lang="en-US" b="1" dirty="0" smtClean="0">
                <a:latin typeface="Times New Roman" pitchFamily="18" charset="0"/>
              </a:rPr>
              <a:t> yang </a:t>
            </a:r>
            <a:r>
              <a:rPr lang="en-US" b="1" dirty="0" err="1" smtClean="0">
                <a:latin typeface="Times New Roman" pitchFamily="18" charset="0"/>
              </a:rPr>
              <a:t>diperlukan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untuk</a:t>
            </a:r>
            <a:r>
              <a:rPr lang="en-US" b="1" dirty="0" smtClean="0">
                <a:latin typeface="Times New Roman" pitchFamily="18" charset="0"/>
              </a:rPr>
              <a:t> minimal </a:t>
            </a:r>
            <a:r>
              <a:rPr lang="en-US" b="1" dirty="0" err="1" smtClean="0">
                <a:latin typeface="Times New Roman" pitchFamily="18" charset="0"/>
              </a:rPr>
              <a:t>terselenggaranya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pelayanan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kesehatan</a:t>
            </a:r>
            <a:r>
              <a:rPr lang="en-US" b="1" dirty="0" smtClean="0">
                <a:latin typeface="Times New Roman" pitchFamily="18" charset="0"/>
              </a:rPr>
              <a:t> yang </a:t>
            </a:r>
            <a:r>
              <a:rPr lang="en-US" b="1" dirty="0" err="1" smtClean="0">
                <a:latin typeface="Times New Roman" pitchFamily="18" charset="0"/>
              </a:rPr>
              <a:t>bermutu</a:t>
            </a:r>
            <a:r>
              <a:rPr lang="en-US" b="1" dirty="0" smtClean="0">
                <a:latin typeface="Times New Roman" pitchFamily="18" charset="0"/>
              </a:rPr>
              <a:t>, </a:t>
            </a:r>
            <a:r>
              <a:rPr lang="en-US" b="1" dirty="0" err="1" smtClean="0">
                <a:latin typeface="Times New Roman" pitchFamily="18" charset="0"/>
              </a:rPr>
              <a:t>yaitu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jenis</a:t>
            </a:r>
            <a:r>
              <a:rPr lang="en-US" b="1" dirty="0" smtClean="0">
                <a:latin typeface="Times New Roman" pitchFamily="18" charset="0"/>
              </a:rPr>
              <a:t>, </a:t>
            </a:r>
            <a:r>
              <a:rPr lang="en-US" b="1" dirty="0" err="1" smtClean="0">
                <a:latin typeface="Times New Roman" pitchFamily="18" charset="0"/>
              </a:rPr>
              <a:t>jumlah</a:t>
            </a:r>
            <a:r>
              <a:rPr lang="en-US" b="1" dirty="0" smtClean="0">
                <a:latin typeface="Times New Roman" pitchFamily="18" charset="0"/>
              </a:rPr>
              <a:t>, </a:t>
            </a:r>
            <a:r>
              <a:rPr lang="en-US" b="1" dirty="0" err="1" smtClean="0">
                <a:latin typeface="Times New Roman" pitchFamily="18" charset="0"/>
              </a:rPr>
              <a:t>dan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kualifikasi</a:t>
            </a:r>
            <a:r>
              <a:rPr lang="en-US" b="1" dirty="0" smtClean="0">
                <a:latin typeface="Times New Roman" pitchFamily="18" charset="0"/>
              </a:rPr>
              <a:t>/</a:t>
            </a:r>
            <a:r>
              <a:rPr lang="en-US" b="1" dirty="0" err="1" smtClean="0">
                <a:latin typeface="Times New Roman" pitchFamily="18" charset="0"/>
              </a:rPr>
              <a:t>spesifikasi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tenaga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pelaksana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sarana,peralatan</a:t>
            </a:r>
            <a:r>
              <a:rPr lang="en-US" b="1" dirty="0" smtClean="0">
                <a:latin typeface="Times New Roman" pitchFamily="18" charset="0"/>
              </a:rPr>
              <a:t>, </a:t>
            </a:r>
            <a:r>
              <a:rPr lang="en-US" b="1" dirty="0" err="1" smtClean="0">
                <a:latin typeface="Times New Roman" pitchFamily="18" charset="0"/>
              </a:rPr>
              <a:t>dana</a:t>
            </a:r>
            <a:r>
              <a:rPr lang="en-US" b="1" dirty="0" smtClean="0">
                <a:latin typeface="Times New Roman" pitchFamily="18" charset="0"/>
              </a:rPr>
              <a:t> (modal).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dirty="0"/>
          </a:p>
        </p:txBody>
      </p:sp>
      <p:sp>
        <p:nvSpPr>
          <p:cNvPr id="4" name="Left-Up Arrow 3"/>
          <p:cNvSpPr/>
          <p:nvPr/>
        </p:nvSpPr>
        <p:spPr>
          <a:xfrm>
            <a:off x="6781800" y="2590800"/>
            <a:ext cx="2057400" cy="2514600"/>
          </a:xfrm>
          <a:prstGeom prst="lef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/>
              <a:t>Lanjutan</a:t>
            </a:r>
            <a:r>
              <a:rPr lang="en-US" b="1" dirty="0" smtClean="0"/>
              <a:t>  </a:t>
            </a:r>
            <a:r>
              <a:rPr lang="en-US" b="1" dirty="0" err="1" smtClean="0"/>
              <a:t>Standar</a:t>
            </a:r>
            <a:r>
              <a:rPr lang="en-US" b="1" dirty="0" smtClean="0"/>
              <a:t> </a:t>
            </a:r>
            <a:r>
              <a:rPr lang="en-US" b="1" dirty="0" err="1" smtClean="0"/>
              <a:t>Persyaratan</a:t>
            </a:r>
            <a:r>
              <a:rPr lang="en-US" b="1" dirty="0" smtClean="0"/>
              <a:t> Minimal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>
            <a:normAutofit fontScale="92500" lnSpcReduction="10000"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en-US" b="1" dirty="0" smtClean="0">
                <a:latin typeface="Times New Roman" pitchFamily="18" charset="0"/>
              </a:rPr>
              <a:t>2. </a:t>
            </a:r>
            <a:r>
              <a:rPr lang="en-US" b="1" dirty="0" err="1" smtClean="0">
                <a:latin typeface="Times New Roman" pitchFamily="18" charset="0"/>
              </a:rPr>
              <a:t>Standar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lingkungan</a:t>
            </a:r>
            <a:endParaRPr lang="en-US" b="1" dirty="0" smtClean="0">
              <a:latin typeface="Times New Roman" pitchFamily="18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dirty="0" smtClean="0">
                <a:latin typeface="Times New Roman" pitchFamily="18" charset="0"/>
              </a:rPr>
              <a:t>       </a:t>
            </a:r>
            <a:r>
              <a:rPr lang="en-US" dirty="0" err="1" smtClean="0">
                <a:latin typeface="Times New Roman" pitchFamily="18" charset="0"/>
              </a:rPr>
              <a:t>Dalam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standar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lingkungan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ditetapkan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persyaratan</a:t>
            </a:r>
            <a:r>
              <a:rPr lang="en-US" dirty="0" smtClean="0">
                <a:latin typeface="Times New Roman" pitchFamily="18" charset="0"/>
              </a:rPr>
              <a:t> minimal </a:t>
            </a:r>
            <a:r>
              <a:rPr lang="en-US" dirty="0" err="1" smtClean="0">
                <a:latin typeface="Times New Roman" pitchFamily="18" charset="0"/>
              </a:rPr>
              <a:t>unsur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lingkungan</a:t>
            </a:r>
            <a:r>
              <a:rPr lang="en-US" dirty="0" smtClean="0">
                <a:latin typeface="Times New Roman" pitchFamily="18" charset="0"/>
              </a:rPr>
              <a:t> yang </a:t>
            </a:r>
            <a:r>
              <a:rPr lang="en-US" dirty="0" err="1" smtClean="0">
                <a:latin typeface="Times New Roman" pitchFamily="18" charset="0"/>
              </a:rPr>
              <a:t>diperlukan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untuk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dapat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menyelenggarakan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pelayanan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kesehatan</a:t>
            </a:r>
            <a:r>
              <a:rPr lang="en-US" dirty="0" smtClean="0">
                <a:latin typeface="Times New Roman" pitchFamily="18" charset="0"/>
              </a:rPr>
              <a:t> yang </a:t>
            </a:r>
            <a:r>
              <a:rPr lang="en-US" dirty="0" err="1" smtClean="0">
                <a:latin typeface="Times New Roman" pitchFamily="18" charset="0"/>
              </a:rPr>
              <a:t>bermutu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yakni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garis-garis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besar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kebijakan</a:t>
            </a:r>
            <a:r>
              <a:rPr lang="en-US" dirty="0" smtClean="0">
                <a:latin typeface="Times New Roman" pitchFamily="18" charset="0"/>
              </a:rPr>
              <a:t> program, </a:t>
            </a:r>
            <a:r>
              <a:rPr lang="en-US" dirty="0" err="1" smtClean="0">
                <a:latin typeface="Times New Roman" pitchFamily="18" charset="0"/>
              </a:rPr>
              <a:t>pola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organisasi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serta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sistim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manajemen,yang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harus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dipatuhi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oleh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semua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pelaksana</a:t>
            </a:r>
            <a:r>
              <a:rPr lang="en-US" dirty="0" smtClean="0">
                <a:latin typeface="Times New Roman" pitchFamily="18" charset="0"/>
              </a:rPr>
              <a:t>.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Standar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: </a:t>
            </a:r>
          </a:p>
          <a:p>
            <a:pPr>
              <a:buNone/>
            </a:pPr>
            <a:r>
              <a:rPr lang="en-US" dirty="0" smtClean="0"/>
              <a:t>	1. </a:t>
            </a:r>
            <a:r>
              <a:rPr lang="en-US" dirty="0" err="1" smtClean="0"/>
              <a:t>Kebersihan</a:t>
            </a:r>
            <a:r>
              <a:rPr lang="en-US" dirty="0" smtClean="0"/>
              <a:t>, </a:t>
            </a:r>
          </a:p>
          <a:p>
            <a:pPr>
              <a:buNone/>
            </a:pPr>
            <a:r>
              <a:rPr lang="en-US" dirty="0" smtClean="0"/>
              <a:t>	2.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, </a:t>
            </a:r>
          </a:p>
          <a:p>
            <a:pPr>
              <a:buNone/>
            </a:pPr>
            <a:r>
              <a:rPr lang="en-US" dirty="0" smtClean="0"/>
              <a:t>	3.Tata </a:t>
            </a:r>
            <a:r>
              <a:rPr lang="en-US" dirty="0" err="1" smtClean="0"/>
              <a:t>letak</a:t>
            </a:r>
            <a:r>
              <a:rPr lang="en-US" dirty="0" smtClean="0"/>
              <a:t>, </a:t>
            </a:r>
          </a:p>
          <a:p>
            <a:pPr>
              <a:buNone/>
            </a:pPr>
            <a:r>
              <a:rPr lang="en-US" dirty="0" smtClean="0"/>
              <a:t>	4. </a:t>
            </a:r>
            <a:r>
              <a:rPr lang="en-US" dirty="0" err="1" smtClean="0"/>
              <a:t>Kedisiplinan</a:t>
            </a:r>
            <a:r>
              <a:rPr lang="en-US" dirty="0" smtClean="0"/>
              <a:t>, </a:t>
            </a:r>
          </a:p>
          <a:p>
            <a:pPr>
              <a:buNone/>
            </a:pPr>
            <a:r>
              <a:rPr lang="en-US" dirty="0" smtClean="0"/>
              <a:t>	5. </a:t>
            </a:r>
            <a:r>
              <a:rPr lang="en-US" dirty="0" err="1" smtClean="0"/>
              <a:t>Keramahan</a:t>
            </a:r>
            <a:endParaRPr lang="en-US" dirty="0" smtClean="0"/>
          </a:p>
          <a:p>
            <a:pPr>
              <a:lnSpc>
                <a:spcPct val="80000"/>
              </a:lnSpc>
              <a:buFontTx/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/>
              <a:t>Lanjutan</a:t>
            </a:r>
            <a:r>
              <a:rPr lang="en-US" b="1" dirty="0" smtClean="0"/>
              <a:t>  </a:t>
            </a:r>
            <a:r>
              <a:rPr lang="en-US" b="1" dirty="0" err="1" smtClean="0"/>
              <a:t>Standar</a:t>
            </a:r>
            <a:r>
              <a:rPr lang="en-US" b="1" dirty="0" smtClean="0"/>
              <a:t> </a:t>
            </a:r>
            <a:r>
              <a:rPr lang="en-US" b="1" dirty="0" err="1" smtClean="0"/>
              <a:t>Persyaratan</a:t>
            </a:r>
            <a:r>
              <a:rPr lang="en-US" b="1" dirty="0" smtClean="0"/>
              <a:t> Minimal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b="1" dirty="0" smtClean="0">
                <a:latin typeface="Times New Roman" pitchFamily="18" charset="0"/>
              </a:rPr>
              <a:t>3. </a:t>
            </a:r>
            <a:r>
              <a:rPr lang="en-US" b="1" dirty="0" err="1" smtClean="0">
                <a:latin typeface="Times New Roman" pitchFamily="18" charset="0"/>
              </a:rPr>
              <a:t>Proses</a:t>
            </a:r>
            <a:endParaRPr lang="en-US" b="1" dirty="0" smtClean="0">
              <a:latin typeface="Times New Roman" pitchFamily="18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dirty="0" smtClean="0">
                <a:latin typeface="Times New Roman" pitchFamily="18" charset="0"/>
              </a:rPr>
              <a:t>       </a:t>
            </a:r>
            <a:r>
              <a:rPr lang="en-US" dirty="0" err="1" smtClean="0">
                <a:latin typeface="Times New Roman" pitchFamily="18" charset="0"/>
              </a:rPr>
              <a:t>Dalam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standar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proses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ditetapkan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persyaratan</a:t>
            </a:r>
            <a:r>
              <a:rPr lang="en-US" dirty="0" smtClean="0">
                <a:latin typeface="Times New Roman" pitchFamily="18" charset="0"/>
              </a:rPr>
              <a:t> minimal </a:t>
            </a:r>
            <a:r>
              <a:rPr lang="en-US" dirty="0" err="1" smtClean="0">
                <a:latin typeface="Times New Roman" pitchFamily="18" charset="0"/>
              </a:rPr>
              <a:t>unsur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proses</a:t>
            </a:r>
            <a:r>
              <a:rPr lang="en-US" dirty="0" smtClean="0">
                <a:latin typeface="Times New Roman" pitchFamily="18" charset="0"/>
              </a:rPr>
              <a:t> yang </a:t>
            </a:r>
            <a:r>
              <a:rPr lang="en-US" dirty="0" err="1" smtClean="0">
                <a:latin typeface="Times New Roman" pitchFamily="18" charset="0"/>
              </a:rPr>
              <a:t>harus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dilakukan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untuk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terselenggaranya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pelayanan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kesehatan</a:t>
            </a:r>
            <a:r>
              <a:rPr lang="en-US" dirty="0" smtClean="0">
                <a:latin typeface="Times New Roman" pitchFamily="18" charset="0"/>
              </a:rPr>
              <a:t> yang </a:t>
            </a:r>
            <a:r>
              <a:rPr lang="en-US" dirty="0" err="1" smtClean="0">
                <a:latin typeface="Times New Roman" pitchFamily="18" charset="0"/>
              </a:rPr>
              <a:t>bermutu</a:t>
            </a:r>
            <a:r>
              <a:rPr lang="en-US" dirty="0" smtClean="0">
                <a:latin typeface="Times New Roman" pitchFamily="18" charset="0"/>
              </a:rPr>
              <a:t>, </a:t>
            </a:r>
            <a:r>
              <a:rPr lang="en-US" b="1" dirty="0" err="1" smtClean="0">
                <a:latin typeface="Times New Roman" pitchFamily="18" charset="0"/>
              </a:rPr>
              <a:t>yakni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tindakan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medis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dan</a:t>
            </a:r>
            <a:r>
              <a:rPr lang="en-US" b="1" dirty="0" smtClean="0">
                <a:latin typeface="Times New Roman" pitchFamily="18" charset="0"/>
              </a:rPr>
              <a:t> non </a:t>
            </a:r>
            <a:r>
              <a:rPr lang="en-US" b="1" dirty="0" err="1" smtClean="0">
                <a:latin typeface="Times New Roman" pitchFamily="18" charset="0"/>
              </a:rPr>
              <a:t>medis</a:t>
            </a:r>
            <a:r>
              <a:rPr lang="en-US" b="1" dirty="0" smtClean="0">
                <a:latin typeface="Times New Roman" pitchFamily="18" charset="0"/>
              </a:rPr>
              <a:t> (standard of conduct), </a:t>
            </a:r>
            <a:r>
              <a:rPr lang="en-US" b="1" dirty="0" err="1" smtClean="0">
                <a:latin typeface="Times New Roman" pitchFamily="18" charset="0"/>
              </a:rPr>
              <a:t>karena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baik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dan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tidaknya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mutu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pelayanan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sangat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ditentukan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oleh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kesesuaian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tindakan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dengan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standar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proses</a:t>
            </a:r>
            <a:r>
              <a:rPr lang="en-US" b="1" dirty="0" smtClean="0">
                <a:latin typeface="Times New Roman" pitchFamily="18" charset="0"/>
              </a:rPr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Standar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3048000"/>
            <a:ext cx="4800600" cy="3276600"/>
          </a:xfrm>
          <a:solidFill>
            <a:schemeClr val="accent4">
              <a:lumMod val="40000"/>
              <a:lumOff val="60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txBody>
          <a:bodyPr/>
          <a:lstStyle/>
          <a:p>
            <a:r>
              <a:rPr lang="en-US" dirty="0" err="1" smtClean="0"/>
              <a:t>Standar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a.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asuhan</a:t>
            </a:r>
            <a:r>
              <a:rPr lang="en-US" dirty="0" smtClean="0"/>
              <a:t> (SOAP)</a:t>
            </a:r>
            <a:br>
              <a:rPr lang="en-US" dirty="0" smtClean="0"/>
            </a:br>
            <a:r>
              <a:rPr lang="en-US" dirty="0" smtClean="0"/>
              <a:t>b. </a:t>
            </a:r>
            <a:r>
              <a:rPr lang="en-US" dirty="0" err="1" smtClean="0"/>
              <a:t>Standar</a:t>
            </a:r>
            <a:r>
              <a:rPr lang="en-US" dirty="0" smtClean="0"/>
              <a:t> </a:t>
            </a:r>
            <a:r>
              <a:rPr lang="en-US" dirty="0" err="1" smtClean="0"/>
              <a:t>praktik</a:t>
            </a:r>
            <a:r>
              <a:rPr lang="en-US" dirty="0" smtClean="0"/>
              <a:t> </a:t>
            </a:r>
            <a:r>
              <a:rPr lang="en-US" dirty="0" err="1" smtClean="0"/>
              <a:t>profesional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c. </a:t>
            </a:r>
            <a:r>
              <a:rPr lang="en-US" dirty="0" err="1" smtClean="0"/>
              <a:t>Kode</a:t>
            </a:r>
            <a:r>
              <a:rPr lang="en-US" dirty="0" smtClean="0"/>
              <a:t> </a:t>
            </a:r>
            <a:r>
              <a:rPr lang="en-US" dirty="0" err="1" smtClean="0"/>
              <a:t>etik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Right Arrow Callout 3"/>
          <p:cNvSpPr/>
          <p:nvPr/>
        </p:nvSpPr>
        <p:spPr>
          <a:xfrm>
            <a:off x="685800" y="3048000"/>
            <a:ext cx="2667000" cy="2667000"/>
          </a:xfrm>
          <a:prstGeom prst="right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3. </a:t>
            </a:r>
            <a:r>
              <a:rPr lang="en-US" dirty="0" err="1" smtClean="0"/>
              <a:t>Standar</a:t>
            </a:r>
            <a:r>
              <a:rPr lang="en-US" dirty="0" smtClean="0"/>
              <a:t> </a:t>
            </a:r>
            <a:r>
              <a:rPr lang="en-US" dirty="0" err="1" smtClean="0"/>
              <a:t>penampilan</a:t>
            </a:r>
            <a:r>
              <a:rPr lang="en-US" dirty="0" smtClean="0"/>
              <a:t> minimal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en-US" b="1" dirty="0" smtClean="0">
                <a:latin typeface="Times New Roman" pitchFamily="18" charset="0"/>
              </a:rPr>
              <a:t>    </a:t>
            </a:r>
            <a:r>
              <a:rPr lang="en-US" b="1" dirty="0" err="1" smtClean="0">
                <a:latin typeface="Times New Roman" pitchFamily="18" charset="0"/>
              </a:rPr>
              <a:t>Standar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Keluaran</a:t>
            </a:r>
            <a:endParaRPr lang="en-US" b="1" dirty="0" smtClean="0">
              <a:latin typeface="Times New Roman" pitchFamily="18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b="1" dirty="0" smtClean="0">
                <a:latin typeface="Times New Roman" pitchFamily="18" charset="0"/>
              </a:rPr>
              <a:t>    </a:t>
            </a:r>
            <a:r>
              <a:rPr lang="en-US" b="1" dirty="0" err="1" smtClean="0">
                <a:latin typeface="Times New Roman" pitchFamily="18" charset="0"/>
              </a:rPr>
              <a:t>Adalah</a:t>
            </a:r>
            <a:r>
              <a:rPr lang="en-US" b="1" dirty="0" smtClean="0">
                <a:latin typeface="Times New Roman" pitchFamily="18" charset="0"/>
              </a:rPr>
              <a:t> yang </a:t>
            </a:r>
            <a:r>
              <a:rPr lang="en-US" b="1" dirty="0" err="1" smtClean="0">
                <a:latin typeface="Times New Roman" pitchFamily="18" charset="0"/>
              </a:rPr>
              <a:t>menunjuk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pada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penampilan</a:t>
            </a:r>
            <a:r>
              <a:rPr lang="en-US" b="1" dirty="0" smtClean="0">
                <a:latin typeface="Times New Roman" pitchFamily="18" charset="0"/>
              </a:rPr>
              <a:t>(performance) </a:t>
            </a:r>
            <a:r>
              <a:rPr lang="en-US" b="1" dirty="0" err="1" smtClean="0">
                <a:latin typeface="Times New Roman" pitchFamily="18" charset="0"/>
              </a:rPr>
              <a:t>pelayanan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kesehatan</a:t>
            </a:r>
            <a:r>
              <a:rPr lang="en-US" b="1" dirty="0" smtClean="0">
                <a:latin typeface="Times New Roman" pitchFamily="18" charset="0"/>
              </a:rPr>
              <a:t>.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b="1" dirty="0" smtClean="0">
              <a:latin typeface="Times New Roman" pitchFamily="18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b="1" dirty="0" smtClean="0">
                <a:latin typeface="Times New Roman" pitchFamily="18" charset="0"/>
              </a:rPr>
              <a:t>    </a:t>
            </a:r>
            <a:r>
              <a:rPr lang="en-US" b="1" dirty="0" err="1" smtClean="0">
                <a:latin typeface="Times New Roman" pitchFamily="18" charset="0"/>
              </a:rPr>
              <a:t>Penampilan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ada</a:t>
            </a:r>
            <a:r>
              <a:rPr lang="en-US" b="1" dirty="0" smtClean="0">
                <a:latin typeface="Times New Roman" pitchFamily="18" charset="0"/>
              </a:rPr>
              <a:t> 2 </a:t>
            </a:r>
            <a:r>
              <a:rPr lang="en-US" b="1" dirty="0" err="1" smtClean="0">
                <a:latin typeface="Times New Roman" pitchFamily="18" charset="0"/>
              </a:rPr>
              <a:t>macam</a:t>
            </a:r>
            <a:r>
              <a:rPr lang="en-US" b="1" dirty="0" smtClean="0">
                <a:latin typeface="Times New Roman" pitchFamily="18" charset="0"/>
              </a:rPr>
              <a:t>: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b="1" dirty="0" smtClean="0">
                <a:latin typeface="Times New Roman" pitchFamily="18" charset="0"/>
              </a:rPr>
              <a:t>      1. </a:t>
            </a:r>
            <a:r>
              <a:rPr lang="en-US" b="1" dirty="0" err="1" smtClean="0">
                <a:latin typeface="Times New Roman" pitchFamily="18" charset="0"/>
              </a:rPr>
              <a:t>Penampilan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aspek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medis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pelayanan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kesehatan</a:t>
            </a:r>
            <a:endParaRPr lang="fi-FI" b="1" dirty="0" smtClean="0">
              <a:latin typeface="Times New Roman" pitchFamily="18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fi-FI" b="1" dirty="0" smtClean="0">
                <a:latin typeface="Times New Roman" pitchFamily="18" charset="0"/>
              </a:rPr>
              <a:t>      2. Penampilan aspek non medis pelayanan kesehatan</a:t>
            </a:r>
          </a:p>
          <a:p>
            <a:pPr>
              <a:lnSpc>
                <a:spcPct val="80000"/>
              </a:lnSpc>
              <a:buFontTx/>
              <a:buNone/>
            </a:pPr>
            <a:endParaRPr lang="fi-FI" b="1" dirty="0" smtClean="0">
              <a:latin typeface="Times New Roman" pitchFamily="18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fi-FI" b="1" dirty="0" smtClean="0">
                <a:latin typeface="Times New Roman" pitchFamily="18" charset="0"/>
              </a:rPr>
              <a:t>    Bila kedua standar pelayan ini tidak sesuai dengan yang ditetapkan maka pelayanan tidak akan bermutu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b="1" dirty="0" smtClean="0">
              <a:latin typeface="Times New Roman" pitchFamily="18" charset="0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standar</a:t>
            </a:r>
            <a:r>
              <a:rPr lang="en-US" dirty="0" smtClean="0"/>
              <a:t>???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>
                <a:latin typeface="Times New Roman" pitchFamily="18" charset="0"/>
              </a:rPr>
              <a:t>Standar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penampilan</a:t>
            </a:r>
            <a:r>
              <a:rPr lang="en-US" b="1" dirty="0" smtClean="0">
                <a:latin typeface="Times New Roman" pitchFamily="18" charset="0"/>
              </a:rPr>
              <a:t> minimal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276600"/>
          </a:xfrm>
          <a:solidFill>
            <a:srgbClr val="FFFF00"/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txBody>
          <a:bodyPr>
            <a:normAutofit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en-US" b="1" dirty="0" smtClean="0">
                <a:latin typeface="Times New Roman" pitchFamily="18" charset="0"/>
              </a:rPr>
              <a:t>   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b="1" dirty="0" smtClean="0">
                <a:latin typeface="Times New Roman" pitchFamily="18" charset="0"/>
              </a:rPr>
              <a:t>   Yang </a:t>
            </a:r>
            <a:r>
              <a:rPr lang="en-US" b="1" dirty="0" err="1" smtClean="0">
                <a:latin typeface="Times New Roman" pitchFamily="18" charset="0"/>
              </a:rPr>
              <a:t>dimaksud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dengan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standar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penampilan</a:t>
            </a:r>
            <a:r>
              <a:rPr lang="en-US" b="1" dirty="0" smtClean="0">
                <a:latin typeface="Times New Roman" pitchFamily="18" charset="0"/>
              </a:rPr>
              <a:t> minimal </a:t>
            </a:r>
            <a:r>
              <a:rPr lang="en-US" b="1" dirty="0" err="1" smtClean="0">
                <a:latin typeface="Times New Roman" pitchFamily="18" charset="0"/>
              </a:rPr>
              <a:t>adalah</a:t>
            </a:r>
            <a:r>
              <a:rPr lang="en-US" b="1" dirty="0" smtClean="0">
                <a:latin typeface="Times New Roman" pitchFamily="18" charset="0"/>
              </a:rPr>
              <a:t> yang </a:t>
            </a:r>
            <a:r>
              <a:rPr lang="en-US" b="1" dirty="0" err="1" smtClean="0">
                <a:latin typeface="Times New Roman" pitchFamily="18" charset="0"/>
              </a:rPr>
              <a:t>menunjuk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pada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penampilan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pelayanan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kesehatan</a:t>
            </a:r>
            <a:r>
              <a:rPr lang="en-US" b="1" dirty="0" smtClean="0">
                <a:latin typeface="Times New Roman" pitchFamily="18" charset="0"/>
              </a:rPr>
              <a:t> yang </a:t>
            </a:r>
            <a:r>
              <a:rPr lang="en-US" b="1" dirty="0" err="1" smtClean="0">
                <a:latin typeface="Times New Roman" pitchFamily="18" charset="0"/>
              </a:rPr>
              <a:t>masih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dapat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diterima</a:t>
            </a:r>
            <a:r>
              <a:rPr lang="en-US" b="1" dirty="0" smtClean="0">
                <a:latin typeface="Times New Roman" pitchFamily="18" charset="0"/>
              </a:rPr>
              <a:t>. 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b="1" dirty="0" smtClean="0">
              <a:latin typeface="Times New Roman" pitchFamily="18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b="1" dirty="0" smtClean="0">
                <a:latin typeface="Times New Roman" pitchFamily="18" charset="0"/>
              </a:rPr>
              <a:t>	</a:t>
            </a:r>
            <a:r>
              <a:rPr lang="en-US" b="1" dirty="0" err="1" smtClean="0">
                <a:latin typeface="Times New Roman" pitchFamily="18" charset="0"/>
              </a:rPr>
              <a:t>Standar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ini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karena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menunjuk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pada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unsur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keluaran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maka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sering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disebut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dengan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standar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keluaran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atau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standar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penampilan</a:t>
            </a:r>
            <a:r>
              <a:rPr lang="en-US" b="1" dirty="0" smtClean="0">
                <a:latin typeface="Times New Roman" pitchFamily="18" charset="0"/>
              </a:rPr>
              <a:t> (Standard of Performance).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Lanjutan</a:t>
            </a:r>
            <a:r>
              <a:rPr lang="en-US" dirty="0" smtClean="0"/>
              <a:t>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dirty="0" smtClean="0">
                <a:latin typeface="Times New Roman" pitchFamily="18" charset="0"/>
              </a:rPr>
              <a:t>   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</a:rPr>
              <a:t>Standar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</a:rPr>
              <a:t>keluaran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sym typeface="Wingdings" pitchFamily="2" charset="2"/>
              </a:rPr>
              <a:t> </a:t>
            </a:r>
            <a:r>
              <a:rPr lang="en-US" dirty="0" err="1" smtClean="0">
                <a:latin typeface="Times New Roman" pitchFamily="18" charset="0"/>
              </a:rPr>
              <a:t>Untuk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mengetahui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apakah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mutu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pelayanan</a:t>
            </a:r>
            <a:r>
              <a:rPr lang="en-US" dirty="0" smtClean="0">
                <a:latin typeface="Times New Roman" pitchFamily="18" charset="0"/>
              </a:rPr>
              <a:t> yang </a:t>
            </a:r>
            <a:r>
              <a:rPr lang="en-US" dirty="0" err="1" smtClean="0">
                <a:latin typeface="Times New Roman" pitchFamily="18" charset="0"/>
              </a:rPr>
              <a:t>diselenggarakan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masih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dalam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batas-batas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kewajaran</a:t>
            </a:r>
            <a:r>
              <a:rPr lang="en-US" dirty="0" smtClean="0">
                <a:latin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</a:rPr>
              <a:t>maka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perlu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ditetapkan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standar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keluaran</a:t>
            </a:r>
            <a:r>
              <a:rPr lang="en-US" dirty="0" smtClean="0">
                <a:latin typeface="Times New Roman" pitchFamily="18" charset="0"/>
              </a:rPr>
              <a:t>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sv-SE" dirty="0" smtClean="0">
                <a:latin typeface="Times New Roman" pitchFamily="18" charset="0"/>
              </a:rPr>
              <a:t>	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sv-SE" dirty="0" smtClean="0">
                <a:latin typeface="Times New Roman" pitchFamily="18" charset="0"/>
              </a:rPr>
              <a:t>	Dalam pelaksanaannya pemantauan standar-standar tersebut tergantung kemampuan yang dimiliki, maka perlu disusun </a:t>
            </a:r>
            <a:r>
              <a:rPr lang="sv-SE" b="1" dirty="0" smtClean="0">
                <a:latin typeface="Times New Roman" pitchFamily="18" charset="0"/>
              </a:rPr>
              <a:t>prioritas</a:t>
            </a:r>
            <a:endParaRPr lang="en-US" b="1" dirty="0" smtClean="0">
              <a:latin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381000"/>
            <a:ext cx="8153400" cy="1066800"/>
          </a:xfrm>
          <a:ln>
            <a:solidFill>
              <a:srgbClr val="FF9900"/>
            </a:solidFill>
          </a:ln>
        </p:spPr>
        <p:txBody>
          <a:bodyPr/>
          <a:lstStyle/>
          <a:p>
            <a:r>
              <a:rPr lang="en-US"/>
              <a:t>Metode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1828800"/>
            <a:ext cx="8153400" cy="4419600"/>
          </a:xfrm>
          <a:ln>
            <a:solidFill>
              <a:srgbClr val="FF9900"/>
            </a:solidFill>
          </a:ln>
        </p:spPr>
        <p:txBody>
          <a:bodyPr/>
          <a:lstStyle/>
          <a:p>
            <a:pPr marL="609600" indent="-609600">
              <a:buFont typeface="Wingdings" pitchFamily="2" charset="2"/>
              <a:buAutoNum type="alphaUcPeriod"/>
            </a:pPr>
            <a:r>
              <a:rPr lang="en-US"/>
              <a:t>Tiap standar pelayanan kebidanan digunakan format bahasan :</a:t>
            </a:r>
          </a:p>
          <a:p>
            <a:pPr marL="990600" lvl="1" indent="-533400"/>
            <a:r>
              <a:rPr lang="en-US"/>
              <a:t>Tujuan </a:t>
            </a:r>
          </a:p>
          <a:p>
            <a:pPr marL="990600" lvl="1" indent="-533400"/>
            <a:r>
              <a:rPr lang="en-US"/>
              <a:t>Pernyataan standar</a:t>
            </a:r>
          </a:p>
          <a:p>
            <a:pPr marL="990600" lvl="1" indent="-533400"/>
            <a:r>
              <a:rPr lang="en-US"/>
              <a:t>Hasil</a:t>
            </a:r>
          </a:p>
          <a:p>
            <a:pPr marL="990600" lvl="1" indent="-533400"/>
            <a:r>
              <a:rPr lang="en-US"/>
              <a:t>Prasyarat</a:t>
            </a:r>
          </a:p>
          <a:p>
            <a:pPr marL="990600" lvl="1" indent="-533400"/>
            <a:r>
              <a:rPr lang="en-US"/>
              <a:t>Proses	</a:t>
            </a:r>
          </a:p>
          <a:p>
            <a:pPr marL="609600" indent="-609600">
              <a:buFont typeface="Wingdings" pitchFamily="2" charset="2"/>
              <a:buAutoNum type="alphaUcPeriod"/>
            </a:pPr>
            <a:r>
              <a:rPr lang="en-US"/>
              <a:t>Audit pelayanan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843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843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500"/>
                            </p:stCondLst>
                            <p:childTnLst>
                              <p:par>
                                <p:cTn id="39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 animBg="1"/>
      <p:bldP spid="18435" grpId="0" build="p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 descr="bacawarn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59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 spokes="8"/>
    <p:sndAc>
      <p:stSnd>
        <p:snd r:embed="rId2" name="breeze.wav"/>
      </p:stSnd>
    </p:sndAc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229600" cy="323088"/>
          </a:xfrm>
        </p:spPr>
        <p:txBody>
          <a:bodyPr>
            <a:noAutofit/>
          </a:bodyPr>
          <a:lstStyle/>
          <a:p>
            <a:r>
              <a:rPr lang="sv-SE" sz="2400" b="1" dirty="0" smtClean="0">
                <a:latin typeface="Times New Roman" pitchFamily="18" charset="0"/>
              </a:rPr>
              <a:t>Ruang lingkup Standar pelayanan kebidanan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533400"/>
            <a:ext cx="8610600" cy="5791200"/>
          </a:xfrm>
        </p:spPr>
        <p:txBody>
          <a:bodyPr>
            <a:no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sv-SE" sz="1400" b="1" dirty="0" smtClean="0">
                <a:latin typeface="Times New Roman" pitchFamily="18" charset="0"/>
              </a:rPr>
              <a:t>Standar Pelayanan umum (2) </a:t>
            </a:r>
            <a:endParaRPr lang="en-US" sz="1400" b="1" dirty="0" smtClean="0">
              <a:latin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sv-SE" sz="1400" dirty="0" smtClean="0">
                <a:latin typeface="Times New Roman" pitchFamily="18" charset="0"/>
              </a:rPr>
              <a:t>Standar 1 : Persiapan untuk kehidupan keluarga</a:t>
            </a:r>
          </a:p>
          <a:p>
            <a:pPr>
              <a:lnSpc>
                <a:spcPct val="80000"/>
              </a:lnSpc>
            </a:pPr>
            <a:r>
              <a:rPr lang="sv-SE" sz="1400" dirty="0" smtClean="0">
                <a:latin typeface="Times New Roman" pitchFamily="18" charset="0"/>
              </a:rPr>
              <a:t>Standar 2 : Pencatatan dan pelaporan</a:t>
            </a:r>
            <a:endParaRPr lang="en-US" sz="1400" dirty="0" smtClean="0">
              <a:latin typeface="Times New Roman" pitchFamily="18" charset="0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sv-SE" sz="1400" b="1" dirty="0" smtClean="0">
                <a:latin typeface="Times New Roman" pitchFamily="18" charset="0"/>
              </a:rPr>
              <a:t>Standar Pelayanan Antenatal (6)</a:t>
            </a:r>
            <a:endParaRPr lang="en-US" sz="1400" b="1" dirty="0" smtClean="0">
              <a:latin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sv-SE" sz="1400" dirty="0" smtClean="0">
                <a:latin typeface="Times New Roman" pitchFamily="18" charset="0"/>
              </a:rPr>
              <a:t>Standar 3 : Identifikasi ibu hamil</a:t>
            </a:r>
          </a:p>
          <a:p>
            <a:pPr>
              <a:lnSpc>
                <a:spcPct val="80000"/>
              </a:lnSpc>
            </a:pPr>
            <a:r>
              <a:rPr lang="sv-SE" sz="1400" dirty="0" smtClean="0">
                <a:latin typeface="Times New Roman" pitchFamily="18" charset="0"/>
              </a:rPr>
              <a:t>Standar 4 : Pemeriksaan dan pemantauan </a:t>
            </a:r>
          </a:p>
          <a:p>
            <a:pPr>
              <a:lnSpc>
                <a:spcPct val="80000"/>
              </a:lnSpc>
            </a:pPr>
            <a:r>
              <a:rPr lang="sv-SE" sz="1400" dirty="0" smtClean="0">
                <a:latin typeface="Times New Roman" pitchFamily="18" charset="0"/>
              </a:rPr>
              <a:t>Standar 5 : Palpasi abdominal</a:t>
            </a:r>
          </a:p>
          <a:p>
            <a:pPr>
              <a:lnSpc>
                <a:spcPct val="80000"/>
              </a:lnSpc>
            </a:pPr>
            <a:r>
              <a:rPr lang="sv-SE" sz="1400" dirty="0" smtClean="0">
                <a:latin typeface="Times New Roman" pitchFamily="18" charset="0"/>
              </a:rPr>
              <a:t>Standar 6 : Pengelolaan anemia pada ibu hamil</a:t>
            </a:r>
            <a:endParaRPr lang="fi-FI" sz="1400" dirty="0" smtClean="0">
              <a:latin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fi-FI" sz="1400" dirty="0" smtClean="0">
                <a:latin typeface="Times New Roman" pitchFamily="18" charset="0"/>
              </a:rPr>
              <a:t>Standar 7 : Pengelolaan dini hipertensi pada kehamilan</a:t>
            </a:r>
            <a:endParaRPr lang="sv-SE" sz="1400" dirty="0" smtClean="0">
              <a:latin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sv-SE" sz="1400" dirty="0" smtClean="0">
                <a:latin typeface="Times New Roman" pitchFamily="18" charset="0"/>
              </a:rPr>
              <a:t>Standar 8 : Persiapan persalinan</a:t>
            </a:r>
            <a:endParaRPr lang="en-US" sz="1400" dirty="0" smtClean="0">
              <a:latin typeface="Times New Roman" pitchFamily="18" charset="0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sv-SE" sz="1400" b="1" dirty="0" smtClean="0">
                <a:latin typeface="Times New Roman" pitchFamily="18" charset="0"/>
              </a:rPr>
              <a:t>Standar Pelayanan Persalinan (4)</a:t>
            </a:r>
            <a:endParaRPr lang="en-US" sz="1400" b="1" dirty="0" smtClean="0">
              <a:latin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sv-SE" sz="1400" dirty="0" smtClean="0">
                <a:latin typeface="Times New Roman" pitchFamily="18" charset="0"/>
              </a:rPr>
              <a:t>Standar 9 : asuhan persalinan kala I</a:t>
            </a:r>
          </a:p>
          <a:p>
            <a:pPr>
              <a:lnSpc>
                <a:spcPct val="80000"/>
              </a:lnSpc>
            </a:pPr>
            <a:r>
              <a:rPr lang="sv-SE" sz="1400" dirty="0" smtClean="0">
                <a:latin typeface="Times New Roman" pitchFamily="18" charset="0"/>
              </a:rPr>
              <a:t>Standar 10 : Persalinan kala II yang aman</a:t>
            </a:r>
            <a:endParaRPr lang="fi-FI" sz="1400" dirty="0" smtClean="0">
              <a:latin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fi-FI" sz="1400" dirty="0" smtClean="0">
                <a:latin typeface="Times New Roman" pitchFamily="18" charset="0"/>
              </a:rPr>
              <a:t>Standar 11 : Penatalaksanaan Aktif persalinan kala III</a:t>
            </a:r>
            <a:endParaRPr lang="sv-SE" sz="1400" dirty="0" smtClean="0">
              <a:latin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sv-SE" sz="1400" dirty="0" smtClean="0">
                <a:latin typeface="Times New Roman" pitchFamily="18" charset="0"/>
              </a:rPr>
              <a:t>Standar 12 : Penanganan kala II dengan gawat janin melalui episiotomi</a:t>
            </a:r>
            <a:endParaRPr lang="en-US" sz="1400" dirty="0" smtClean="0">
              <a:latin typeface="Times New Roman" pitchFamily="18" charset="0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sv-SE" sz="1400" b="1" dirty="0" smtClean="0">
                <a:latin typeface="Times New Roman" pitchFamily="18" charset="0"/>
              </a:rPr>
              <a:t>Standar Pelayanan Nifas (3)</a:t>
            </a:r>
            <a:endParaRPr lang="en-US" sz="1400" b="1" dirty="0" smtClean="0">
              <a:latin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sv-SE" sz="1400" dirty="0" smtClean="0">
                <a:latin typeface="Times New Roman" pitchFamily="18" charset="0"/>
              </a:rPr>
              <a:t>Standar 13 : Perawatan bayi baru lahir</a:t>
            </a:r>
            <a:endParaRPr lang="pt-BR" sz="1400" dirty="0" smtClean="0">
              <a:latin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pt-BR" sz="1400" dirty="0" smtClean="0">
                <a:latin typeface="Times New Roman" pitchFamily="18" charset="0"/>
              </a:rPr>
              <a:t>Standar 14 : Penanganan pada 2 jam pertama setelah persalinan</a:t>
            </a:r>
            <a:endParaRPr lang="es-ES" sz="1400" dirty="0" smtClean="0">
              <a:latin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es-ES" sz="1400" dirty="0" err="1" smtClean="0">
                <a:latin typeface="Times New Roman" pitchFamily="18" charset="0"/>
              </a:rPr>
              <a:t>Standar</a:t>
            </a:r>
            <a:r>
              <a:rPr lang="es-ES" sz="1400" dirty="0" smtClean="0">
                <a:latin typeface="Times New Roman" pitchFamily="18" charset="0"/>
              </a:rPr>
              <a:t> 15 : </a:t>
            </a:r>
            <a:r>
              <a:rPr lang="es-ES" sz="1400" dirty="0" err="1" smtClean="0">
                <a:latin typeface="Times New Roman" pitchFamily="18" charset="0"/>
              </a:rPr>
              <a:t>Pelayanan</a:t>
            </a:r>
            <a:r>
              <a:rPr lang="es-ES" sz="1400" dirty="0" smtClean="0">
                <a:latin typeface="Times New Roman" pitchFamily="18" charset="0"/>
              </a:rPr>
              <a:t> </a:t>
            </a:r>
            <a:r>
              <a:rPr lang="es-ES" sz="1400" dirty="0" err="1" smtClean="0">
                <a:latin typeface="Times New Roman" pitchFamily="18" charset="0"/>
              </a:rPr>
              <a:t>bagi</a:t>
            </a:r>
            <a:r>
              <a:rPr lang="es-ES" sz="1400" dirty="0" smtClean="0">
                <a:latin typeface="Times New Roman" pitchFamily="18" charset="0"/>
              </a:rPr>
              <a:t> </a:t>
            </a:r>
            <a:r>
              <a:rPr lang="es-ES" sz="1400" dirty="0" err="1" smtClean="0">
                <a:latin typeface="Times New Roman" pitchFamily="18" charset="0"/>
              </a:rPr>
              <a:t>ibu</a:t>
            </a:r>
            <a:r>
              <a:rPr lang="es-ES" sz="1400" dirty="0" smtClean="0">
                <a:latin typeface="Times New Roman" pitchFamily="18" charset="0"/>
              </a:rPr>
              <a:t> dan </a:t>
            </a:r>
            <a:r>
              <a:rPr lang="es-ES" sz="1400" dirty="0" err="1" smtClean="0">
                <a:latin typeface="Times New Roman" pitchFamily="18" charset="0"/>
              </a:rPr>
              <a:t>bayi</a:t>
            </a:r>
            <a:r>
              <a:rPr lang="es-ES" sz="1400" dirty="0" smtClean="0">
                <a:latin typeface="Times New Roman" pitchFamily="18" charset="0"/>
              </a:rPr>
              <a:t> </a:t>
            </a:r>
            <a:r>
              <a:rPr lang="es-ES" sz="1400" dirty="0" err="1" smtClean="0">
                <a:latin typeface="Times New Roman" pitchFamily="18" charset="0"/>
              </a:rPr>
              <a:t>pad</a:t>
            </a:r>
            <a:r>
              <a:rPr lang="es-ES" sz="1400" dirty="0" smtClean="0">
                <a:latin typeface="Times New Roman" pitchFamily="18" charset="0"/>
              </a:rPr>
              <a:t> masa </a:t>
            </a:r>
            <a:r>
              <a:rPr lang="es-ES" sz="1400" dirty="0" err="1" smtClean="0">
                <a:latin typeface="Times New Roman" pitchFamily="18" charset="0"/>
              </a:rPr>
              <a:t>nifas</a:t>
            </a:r>
            <a:endParaRPr lang="en-US" sz="1400" dirty="0" smtClean="0">
              <a:latin typeface="Times New Roman" pitchFamily="18" charset="0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sv-SE" sz="1400" b="1" dirty="0" smtClean="0">
                <a:latin typeface="Times New Roman" pitchFamily="18" charset="0"/>
              </a:rPr>
              <a:t>Standar Pelayanan kegawatdaruratan obstetri-neonatal (9)</a:t>
            </a:r>
            <a:endParaRPr lang="en-US" sz="1400" b="1" dirty="0" smtClean="0">
              <a:latin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sv-SE" sz="1400" dirty="0" smtClean="0">
                <a:latin typeface="Times New Roman" pitchFamily="18" charset="0"/>
              </a:rPr>
              <a:t>Standar 16 : Penanganan perdarahan dalam kehamilan pada trimester III</a:t>
            </a:r>
          </a:p>
          <a:p>
            <a:pPr>
              <a:lnSpc>
                <a:spcPct val="80000"/>
              </a:lnSpc>
            </a:pPr>
            <a:r>
              <a:rPr lang="sv-SE" sz="1400" dirty="0" smtClean="0">
                <a:latin typeface="Times New Roman" pitchFamily="18" charset="0"/>
              </a:rPr>
              <a:t>Standar 17 : Penanganan kegawatan pada eklampsia</a:t>
            </a:r>
          </a:p>
          <a:p>
            <a:pPr>
              <a:lnSpc>
                <a:spcPct val="80000"/>
              </a:lnSpc>
            </a:pPr>
            <a:r>
              <a:rPr lang="sv-SE" sz="1400" dirty="0" smtClean="0">
                <a:latin typeface="Times New Roman" pitchFamily="18" charset="0"/>
              </a:rPr>
              <a:t>Standar 18 : penanganan kegawatan pada partus lama/ macet</a:t>
            </a:r>
          </a:p>
          <a:p>
            <a:pPr>
              <a:lnSpc>
                <a:spcPct val="80000"/>
              </a:lnSpc>
            </a:pPr>
            <a:r>
              <a:rPr lang="sv-SE" sz="1400" dirty="0" smtClean="0">
                <a:latin typeface="Times New Roman" pitchFamily="18" charset="0"/>
              </a:rPr>
              <a:t>Standar 19 : persalinan dengan menggunakan vacum ekstraktor</a:t>
            </a:r>
          </a:p>
          <a:p>
            <a:pPr>
              <a:lnSpc>
                <a:spcPct val="80000"/>
              </a:lnSpc>
            </a:pPr>
            <a:r>
              <a:rPr lang="sv-SE" sz="1400" dirty="0" smtClean="0">
                <a:latin typeface="Times New Roman" pitchFamily="18" charset="0"/>
              </a:rPr>
              <a:t>Standar 20 : penanganan retensio plasenta</a:t>
            </a:r>
          </a:p>
          <a:p>
            <a:pPr>
              <a:lnSpc>
                <a:spcPct val="80000"/>
              </a:lnSpc>
            </a:pPr>
            <a:r>
              <a:rPr lang="sv-SE" sz="1400" dirty="0" smtClean="0">
                <a:latin typeface="Times New Roman" pitchFamily="18" charset="0"/>
              </a:rPr>
              <a:t>Standar 21 : perdarahan perdarahan postpartum primer</a:t>
            </a:r>
          </a:p>
          <a:p>
            <a:pPr>
              <a:lnSpc>
                <a:spcPct val="80000"/>
              </a:lnSpc>
            </a:pPr>
            <a:r>
              <a:rPr lang="sv-SE" sz="1400" dirty="0" smtClean="0">
                <a:latin typeface="Times New Roman" pitchFamily="18" charset="0"/>
              </a:rPr>
              <a:t>Standar 22 : penanganan perdarahan postpartum sekunder</a:t>
            </a:r>
          </a:p>
          <a:p>
            <a:pPr>
              <a:lnSpc>
                <a:spcPct val="80000"/>
              </a:lnSpc>
            </a:pPr>
            <a:r>
              <a:rPr lang="sv-SE" sz="1400" dirty="0" smtClean="0">
                <a:latin typeface="Times New Roman" pitchFamily="18" charset="0"/>
              </a:rPr>
              <a:t>Standar 23 : penanganan sepsis puerperalis</a:t>
            </a:r>
          </a:p>
          <a:p>
            <a:pPr>
              <a:lnSpc>
                <a:spcPct val="80000"/>
              </a:lnSpc>
            </a:pPr>
            <a:r>
              <a:rPr lang="sv-SE" sz="1400" dirty="0" smtClean="0">
                <a:latin typeface="Times New Roman" pitchFamily="18" charset="0"/>
              </a:rPr>
              <a:t>Standar 24 : penanganan asfiksia neonatorum</a:t>
            </a:r>
            <a:endParaRPr lang="en-US" sz="1400" dirty="0" smtClean="0">
              <a:latin typeface="Times New Roman" pitchFamily="18" charset="0"/>
            </a:endParaRPr>
          </a:p>
          <a:p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STANDAR PELAYANAN UMUM (2)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Standar</a:t>
            </a:r>
            <a:r>
              <a:rPr lang="en-US" dirty="0" smtClean="0"/>
              <a:t> 1 </a:t>
            </a:r>
            <a:r>
              <a:rPr lang="en-US" dirty="0" err="1" smtClean="0"/>
              <a:t>Persiapan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keluarga</a:t>
            </a:r>
            <a:r>
              <a:rPr lang="en-US" dirty="0" smtClean="0"/>
              <a:t> </a:t>
            </a:r>
            <a:r>
              <a:rPr lang="en-US" dirty="0" err="1" smtClean="0"/>
              <a:t>sehat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Pernyataan</a:t>
            </a:r>
            <a:r>
              <a:rPr lang="en-US" dirty="0" smtClean="0"/>
              <a:t> </a:t>
            </a:r>
            <a:r>
              <a:rPr lang="en-US" dirty="0" err="1" smtClean="0"/>
              <a:t>standar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Bidan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penyuluhan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nasihat</a:t>
            </a:r>
            <a:r>
              <a:rPr lang="en-US" dirty="0" smtClean="0"/>
              <a:t> </a:t>
            </a:r>
            <a:r>
              <a:rPr lang="en-US" dirty="0" err="1" smtClean="0"/>
              <a:t>kepd</a:t>
            </a:r>
            <a:r>
              <a:rPr lang="en-US" dirty="0" smtClean="0"/>
              <a:t> </a:t>
            </a:r>
            <a:r>
              <a:rPr lang="en-US" dirty="0" err="1" smtClean="0"/>
              <a:t>perorangan</a:t>
            </a:r>
            <a:r>
              <a:rPr lang="en-US" dirty="0" smtClean="0"/>
              <a:t>, </a:t>
            </a:r>
            <a:r>
              <a:rPr lang="en-US" dirty="0" err="1" smtClean="0"/>
              <a:t>keluarga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segala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yang </a:t>
            </a:r>
            <a:r>
              <a:rPr lang="en-US" dirty="0" err="1" smtClean="0"/>
              <a:t>berkaitan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kehamilan</a:t>
            </a:r>
            <a:r>
              <a:rPr lang="en-US" dirty="0" smtClean="0"/>
              <a:t> (</a:t>
            </a:r>
            <a:r>
              <a:rPr lang="en-US" dirty="0" err="1" smtClean="0"/>
              <a:t>penyuluhan</a:t>
            </a:r>
            <a:r>
              <a:rPr lang="en-US" dirty="0" smtClean="0"/>
              <a:t> </a:t>
            </a:r>
            <a:r>
              <a:rPr lang="en-US" dirty="0" err="1" smtClean="0"/>
              <a:t>kes</a:t>
            </a:r>
            <a:r>
              <a:rPr lang="en-US" dirty="0" smtClean="0"/>
              <a:t>. </a:t>
            </a:r>
            <a:r>
              <a:rPr lang="en-US" dirty="0" err="1" smtClean="0"/>
              <a:t>Umum,gizi</a:t>
            </a:r>
            <a:r>
              <a:rPr lang="en-US" dirty="0" smtClean="0"/>
              <a:t>, KB, </a:t>
            </a:r>
            <a:r>
              <a:rPr lang="en-US" dirty="0" err="1" smtClean="0"/>
              <a:t>kesiapan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menghadapai</a:t>
            </a:r>
            <a:r>
              <a:rPr lang="en-US" dirty="0" smtClean="0"/>
              <a:t> </a:t>
            </a:r>
            <a:r>
              <a:rPr lang="en-US" dirty="0" err="1" smtClean="0"/>
              <a:t>kehamilan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mjd</a:t>
            </a:r>
            <a:r>
              <a:rPr lang="en-US" dirty="0" smtClean="0"/>
              <a:t> </a:t>
            </a:r>
            <a:r>
              <a:rPr lang="en-US" dirty="0" err="1" smtClean="0"/>
              <a:t>calon</a:t>
            </a:r>
            <a:r>
              <a:rPr lang="en-US" dirty="0" smtClean="0"/>
              <a:t> </a:t>
            </a:r>
            <a:r>
              <a:rPr lang="en-US" dirty="0" err="1" smtClean="0"/>
              <a:t>ortu</a:t>
            </a:r>
            <a:r>
              <a:rPr lang="en-US" dirty="0" smtClean="0"/>
              <a:t>, </a:t>
            </a:r>
            <a:r>
              <a:rPr lang="en-US" dirty="0" err="1" smtClean="0"/>
              <a:t>menghindari</a:t>
            </a:r>
            <a:r>
              <a:rPr lang="en-US" dirty="0" smtClean="0"/>
              <a:t> </a:t>
            </a:r>
            <a:r>
              <a:rPr lang="en-US" dirty="0" err="1" smtClean="0"/>
              <a:t>kebiasaan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mendukung</a:t>
            </a:r>
            <a:r>
              <a:rPr lang="en-US" dirty="0" smtClean="0"/>
              <a:t> </a:t>
            </a:r>
            <a:r>
              <a:rPr lang="en-US" dirty="0" err="1" smtClean="0"/>
              <a:t>kebiasaan</a:t>
            </a:r>
            <a:r>
              <a:rPr lang="en-US" dirty="0" smtClean="0"/>
              <a:t> yang </a:t>
            </a:r>
            <a:r>
              <a:rPr lang="en-US" dirty="0" err="1" smtClean="0"/>
              <a:t>baik</a:t>
            </a:r>
            <a:r>
              <a:rPr lang="en-US" dirty="0" smtClean="0"/>
              <a:t>)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457200"/>
            <a:ext cx="8229600" cy="1219200"/>
          </a:xfrm>
          <a:ln>
            <a:solidFill>
              <a:srgbClr val="FF9900"/>
            </a:solidFill>
          </a:ln>
        </p:spPr>
        <p:txBody>
          <a:bodyPr>
            <a:normAutofit fontScale="90000"/>
          </a:bodyPr>
          <a:lstStyle/>
          <a:p>
            <a:r>
              <a:rPr lang="en-US"/>
              <a:t>Standar 1</a:t>
            </a:r>
            <a:br>
              <a:rPr lang="en-US"/>
            </a:br>
            <a:r>
              <a:rPr lang="en-US" sz="2800"/>
              <a:t>Persiapan Untuk Kehidupan Keluarga Sehat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2133600"/>
            <a:ext cx="8305800" cy="4038600"/>
          </a:xfrm>
          <a:ln>
            <a:solidFill>
              <a:srgbClr val="FF9900"/>
            </a:solidFill>
          </a:ln>
        </p:spPr>
        <p:txBody>
          <a:bodyPr/>
          <a:lstStyle/>
          <a:p>
            <a:pPr marL="609600" indent="-609600">
              <a:buClr>
                <a:schemeClr val="tx1"/>
              </a:buClr>
              <a:buFontTx/>
              <a:buChar char="•"/>
            </a:pPr>
            <a:r>
              <a:rPr lang="en-US"/>
              <a:t>Merencanakan kunjungan scr teratur ke posyandu, KPKIA, sekolah, masyarakat</a:t>
            </a:r>
          </a:p>
          <a:p>
            <a:pPr marL="609600" indent="-609600">
              <a:buClr>
                <a:schemeClr val="tx1"/>
              </a:buClr>
              <a:buFontTx/>
              <a:buChar char="•"/>
            </a:pPr>
            <a:r>
              <a:rPr lang="en-US"/>
              <a:t>Penyuluhan kes umum, persiapan kehamilan, mak bergizi, pencegahan anemia, perilaku seksual, KB</a:t>
            </a:r>
          </a:p>
          <a:p>
            <a:pPr marL="609600" indent="-609600">
              <a:buClr>
                <a:schemeClr val="tx1"/>
              </a:buClr>
              <a:buFontTx/>
              <a:buChar char="•"/>
            </a:pPr>
            <a:r>
              <a:rPr lang="en-US"/>
              <a:t>Pesan harus sederhana , jelas, mudah dimengerti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1" dur="500"/>
                                        <p:tgtEl>
                                          <p:spTgt spid="1945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5" dur="50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9" dur="500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3" dur="500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 animBg="1"/>
      <p:bldP spid="19459" grpId="0" build="p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Standar</a:t>
            </a:r>
            <a:r>
              <a:rPr lang="en-US" dirty="0" smtClean="0"/>
              <a:t> 2 </a:t>
            </a:r>
            <a:r>
              <a:rPr lang="en-US" dirty="0" err="1" smtClean="0"/>
              <a:t>Pencatatan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Pelaporan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Pernyataan</a:t>
            </a:r>
            <a:r>
              <a:rPr lang="en-US" dirty="0" smtClean="0"/>
              <a:t> </a:t>
            </a:r>
            <a:r>
              <a:rPr lang="en-US" dirty="0" err="1" smtClean="0"/>
              <a:t>standar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Bidan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pencatatan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yang </a:t>
            </a:r>
            <a:r>
              <a:rPr lang="en-US" dirty="0" err="1" smtClean="0"/>
              <a:t>dilakukannya</a:t>
            </a:r>
            <a:r>
              <a:rPr lang="en-US" dirty="0" smtClean="0"/>
              <a:t> </a:t>
            </a:r>
            <a:r>
              <a:rPr lang="en-US" dirty="0" err="1" smtClean="0"/>
              <a:t>yi</a:t>
            </a:r>
            <a:r>
              <a:rPr lang="en-US" dirty="0" smtClean="0"/>
              <a:t> </a:t>
            </a:r>
            <a:r>
              <a:rPr lang="en-US" dirty="0" err="1" smtClean="0"/>
              <a:t>registrasi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bumil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, </a:t>
            </a:r>
            <a:r>
              <a:rPr lang="en-US" dirty="0" err="1" smtClean="0"/>
              <a:t>rincian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yang </a:t>
            </a:r>
            <a:r>
              <a:rPr lang="en-US" dirty="0" err="1" smtClean="0"/>
              <a:t>diberikan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bumil</a:t>
            </a:r>
            <a:r>
              <a:rPr lang="en-US" dirty="0" smtClean="0"/>
              <a:t>/</a:t>
            </a:r>
            <a:r>
              <a:rPr lang="en-US" dirty="0" err="1" smtClean="0"/>
              <a:t>bulin</a:t>
            </a:r>
            <a:r>
              <a:rPr lang="en-US" dirty="0" smtClean="0"/>
              <a:t>/</a:t>
            </a:r>
            <a:r>
              <a:rPr lang="en-US" dirty="0" err="1" smtClean="0"/>
              <a:t>bufas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BBL,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kunjungan</a:t>
            </a:r>
            <a:r>
              <a:rPr lang="en-US" dirty="0" smtClean="0"/>
              <a:t> </a:t>
            </a:r>
            <a:r>
              <a:rPr lang="en-US" dirty="0" err="1" smtClean="0"/>
              <a:t>rumah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kunjungan</a:t>
            </a:r>
            <a:r>
              <a:rPr lang="en-US" dirty="0" smtClean="0"/>
              <a:t> </a:t>
            </a:r>
            <a:r>
              <a:rPr lang="en-US" dirty="0" err="1" smtClean="0"/>
              <a:t>rumah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penyuluhan</a:t>
            </a:r>
            <a:r>
              <a:rPr lang="en-US" dirty="0" smtClean="0"/>
              <a:t> </a:t>
            </a:r>
            <a:r>
              <a:rPr lang="en-US" dirty="0" err="1" smtClean="0"/>
              <a:t>kpd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. </a:t>
            </a:r>
            <a:r>
              <a:rPr lang="en-US" dirty="0" err="1" smtClean="0"/>
              <a:t>Disamping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, </a:t>
            </a:r>
            <a:r>
              <a:rPr lang="en-US" dirty="0" err="1" smtClean="0"/>
              <a:t>bidan</a:t>
            </a:r>
            <a:r>
              <a:rPr lang="en-US" dirty="0" smtClean="0"/>
              <a:t> </a:t>
            </a:r>
            <a:r>
              <a:rPr lang="en-US" dirty="0" err="1" smtClean="0"/>
              <a:t>hendaknya</a:t>
            </a:r>
            <a:r>
              <a:rPr lang="en-US" dirty="0" smtClean="0"/>
              <a:t> </a:t>
            </a:r>
            <a:r>
              <a:rPr lang="en-US" dirty="0" err="1" smtClean="0"/>
              <a:t>mengikutsertakan</a:t>
            </a:r>
            <a:r>
              <a:rPr lang="en-US" dirty="0" smtClean="0"/>
              <a:t> </a:t>
            </a:r>
            <a:r>
              <a:rPr lang="en-US" dirty="0" err="1" smtClean="0"/>
              <a:t>kader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mencatat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bumil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meninjau</a:t>
            </a:r>
            <a:r>
              <a:rPr lang="en-US" dirty="0" smtClean="0"/>
              <a:t> </a:t>
            </a:r>
            <a:r>
              <a:rPr lang="en-US" dirty="0" err="1" smtClean="0"/>
              <a:t>upaya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yang </a:t>
            </a:r>
            <a:r>
              <a:rPr lang="en-US" dirty="0" err="1" smtClean="0"/>
              <a:t>berkaitan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ibu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BBL. </a:t>
            </a:r>
            <a:r>
              <a:rPr lang="en-US" dirty="0" err="1" smtClean="0"/>
              <a:t>Bidan</a:t>
            </a:r>
            <a:r>
              <a:rPr lang="en-US" dirty="0" smtClean="0"/>
              <a:t> </a:t>
            </a:r>
            <a:r>
              <a:rPr lang="en-US" dirty="0" err="1" smtClean="0"/>
              <a:t>meninjau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teratur</a:t>
            </a:r>
            <a:r>
              <a:rPr lang="en-US" dirty="0" smtClean="0"/>
              <a:t> </a:t>
            </a:r>
            <a:r>
              <a:rPr lang="en-US" dirty="0" err="1" smtClean="0"/>
              <a:t>catatan</a:t>
            </a:r>
            <a:r>
              <a:rPr lang="en-US" dirty="0" smtClean="0"/>
              <a:t> </a:t>
            </a:r>
            <a:r>
              <a:rPr lang="en-US" dirty="0" err="1" smtClean="0"/>
              <a:t>tsb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menilai</a:t>
            </a:r>
            <a:r>
              <a:rPr lang="en-US" dirty="0" smtClean="0"/>
              <a:t> </a:t>
            </a:r>
            <a:r>
              <a:rPr lang="en-US" dirty="0" err="1" smtClean="0"/>
              <a:t>kinerja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penyusunan</a:t>
            </a:r>
            <a:r>
              <a:rPr lang="en-US" dirty="0" smtClean="0"/>
              <a:t> </a:t>
            </a:r>
            <a:r>
              <a:rPr lang="en-US" dirty="0" err="1" smtClean="0"/>
              <a:t>rencana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u/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pelayanannya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304800"/>
            <a:ext cx="8305800" cy="1600200"/>
          </a:xfrm>
          <a:ln w="19050">
            <a:solidFill>
              <a:srgbClr val="FF9900"/>
            </a:solidFill>
          </a:ln>
        </p:spPr>
        <p:txBody>
          <a:bodyPr/>
          <a:lstStyle/>
          <a:p>
            <a:r>
              <a:rPr lang="en-US" sz="4800">
                <a:solidFill>
                  <a:srgbClr val="FF9900"/>
                </a:solidFill>
              </a:rPr>
              <a:t>Standar 2</a:t>
            </a:r>
            <a:br>
              <a:rPr lang="en-US" sz="4800">
                <a:solidFill>
                  <a:srgbClr val="FF9900"/>
                </a:solidFill>
              </a:rPr>
            </a:br>
            <a:r>
              <a:rPr lang="en-US" sz="4800">
                <a:solidFill>
                  <a:srgbClr val="FF9900"/>
                </a:solidFill>
              </a:rPr>
              <a:t>Pencatatan dan pelaporan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2209800"/>
            <a:ext cx="8305800" cy="4495800"/>
          </a:xfrm>
          <a:ln w="19050">
            <a:solidFill>
              <a:srgbClr val="FF9900"/>
            </a:solidFill>
          </a:ln>
        </p:spPr>
        <p:txBody>
          <a:bodyPr/>
          <a:lstStyle/>
          <a:p>
            <a:pPr marL="609600" indent="-609600">
              <a:buClr>
                <a:schemeClr val="tx1"/>
              </a:buClr>
              <a:buFont typeface="Wingdings" pitchFamily="2" charset="2"/>
              <a:buChar char="ü"/>
            </a:pPr>
            <a:r>
              <a:rPr lang="en-US" sz="2800" b="1">
                <a:solidFill>
                  <a:srgbClr val="99FF33"/>
                </a:solidFill>
              </a:rPr>
              <a:t>Pencatatan sma ibu hamil dlm buku register</a:t>
            </a:r>
          </a:p>
          <a:p>
            <a:pPr marL="609600" indent="-609600">
              <a:buClr>
                <a:schemeClr val="tx1"/>
              </a:buClr>
              <a:buFont typeface="Wingdings" pitchFamily="2" charset="2"/>
              <a:buChar char="ü"/>
            </a:pPr>
            <a:r>
              <a:rPr lang="en-US" sz="2800" b="1">
                <a:solidFill>
                  <a:srgbClr val="99FF33"/>
                </a:solidFill>
              </a:rPr>
              <a:t>Mencatat pelay selama kehamilan, persalinan &amp; nifas dlm RM</a:t>
            </a:r>
          </a:p>
          <a:p>
            <a:pPr marL="609600" indent="-609600">
              <a:buClr>
                <a:schemeClr val="tx1"/>
              </a:buClr>
              <a:buFont typeface="Wingdings" pitchFamily="2" charset="2"/>
              <a:buChar char="ü"/>
            </a:pPr>
            <a:r>
              <a:rPr lang="en-US" sz="2800" b="1">
                <a:solidFill>
                  <a:srgbClr val="99FF33"/>
                </a:solidFill>
              </a:rPr>
              <a:t>Setiap ibu hamil hrs mpy KMS</a:t>
            </a:r>
          </a:p>
          <a:p>
            <a:pPr marL="609600" indent="-609600">
              <a:buClr>
                <a:schemeClr val="tx1"/>
              </a:buClr>
              <a:buFont typeface="Wingdings" pitchFamily="2" charset="2"/>
              <a:buChar char="ü"/>
            </a:pPr>
            <a:r>
              <a:rPr lang="en-US" sz="2800" b="1">
                <a:solidFill>
                  <a:srgbClr val="99FF33"/>
                </a:solidFill>
              </a:rPr>
              <a:t>Membuat rencana tindak lanjut dlm mengatasi permasalahan pelay kebid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1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2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bg/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8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9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750"/>
                            </p:stCondLst>
                            <p:childTnLst>
                              <p:par>
                                <p:cTn id="23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5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6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700"/>
                            </p:stCondLst>
                            <p:childTnLst>
                              <p:par>
                                <p:cTn id="30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2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3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7300"/>
                            </p:stCondLst>
                            <p:childTnLst>
                              <p:par>
                                <p:cTn id="37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9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0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 animBg="1"/>
      <p:bldP spid="16387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STANDAR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b="1" dirty="0" err="1" smtClean="0">
                <a:latin typeface="Times New Roman" pitchFamily="18" charset="0"/>
              </a:rPr>
              <a:t>Standar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adalah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sesuatu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ukuran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atau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patokan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untuk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mengukur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kuantitas</a:t>
            </a:r>
            <a:r>
              <a:rPr lang="en-US" b="1" dirty="0" smtClean="0">
                <a:latin typeface="Times New Roman" pitchFamily="18" charset="0"/>
              </a:rPr>
              <a:t>, </a:t>
            </a:r>
            <a:r>
              <a:rPr lang="en-US" b="1" dirty="0" err="1" smtClean="0">
                <a:latin typeface="Times New Roman" pitchFamily="18" charset="0"/>
              </a:rPr>
              <a:t>berat</a:t>
            </a:r>
            <a:r>
              <a:rPr lang="en-US" b="1" dirty="0" smtClean="0">
                <a:latin typeface="Times New Roman" pitchFamily="18" charset="0"/>
              </a:rPr>
              <a:t>, </a:t>
            </a:r>
            <a:r>
              <a:rPr lang="en-US" b="1" dirty="0" err="1" smtClean="0">
                <a:latin typeface="Times New Roman" pitchFamily="18" charset="0"/>
              </a:rPr>
              <a:t>nilai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atau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mutu</a:t>
            </a:r>
            <a:r>
              <a:rPr lang="en-US" b="1" dirty="0" smtClean="0">
                <a:latin typeface="Times New Roman" pitchFamily="18" charset="0"/>
              </a:rPr>
              <a:t>.</a:t>
            </a:r>
          </a:p>
          <a:p>
            <a:pPr>
              <a:lnSpc>
                <a:spcPct val="80000"/>
              </a:lnSpc>
              <a:buNone/>
            </a:pPr>
            <a:endParaRPr lang="en-US" b="1" dirty="0" smtClean="0">
              <a:latin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en-US" b="1" dirty="0" err="1" smtClean="0">
                <a:latin typeface="Times New Roman" pitchFamily="18" charset="0"/>
              </a:rPr>
              <a:t>Standar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adalah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rumusan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tentang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penampilan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atau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nilai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diinginkan</a:t>
            </a:r>
            <a:r>
              <a:rPr lang="en-US" b="1" dirty="0" smtClean="0">
                <a:latin typeface="Times New Roman" pitchFamily="18" charset="0"/>
              </a:rPr>
              <a:t> yang </a:t>
            </a:r>
            <a:r>
              <a:rPr lang="en-US" b="1" dirty="0" err="1" smtClean="0">
                <a:latin typeface="Times New Roman" pitchFamily="18" charset="0"/>
              </a:rPr>
              <a:t>mampu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dicapai</a:t>
            </a:r>
            <a:r>
              <a:rPr lang="en-US" b="1" dirty="0" smtClean="0">
                <a:latin typeface="Times New Roman" pitchFamily="18" charset="0"/>
              </a:rPr>
              <a:t>, </a:t>
            </a:r>
            <a:r>
              <a:rPr lang="en-US" b="1" dirty="0" err="1" smtClean="0">
                <a:latin typeface="Times New Roman" pitchFamily="18" charset="0"/>
              </a:rPr>
              <a:t>berkaitan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dengan</a:t>
            </a:r>
            <a:r>
              <a:rPr lang="en-US" b="1" dirty="0" smtClean="0">
                <a:latin typeface="Times New Roman" pitchFamily="18" charset="0"/>
              </a:rPr>
              <a:t> parameter yang </a:t>
            </a:r>
            <a:r>
              <a:rPr lang="en-US" b="1" dirty="0" err="1" smtClean="0">
                <a:latin typeface="Times New Roman" pitchFamily="18" charset="0"/>
              </a:rPr>
              <a:t>telah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ditetapkan</a:t>
            </a:r>
            <a:r>
              <a:rPr lang="en-US" b="1" dirty="0" smtClean="0">
                <a:latin typeface="Times New Roman" pitchFamily="18" charset="0"/>
              </a:rPr>
              <a:t>.</a:t>
            </a:r>
          </a:p>
          <a:p>
            <a:pPr>
              <a:lnSpc>
                <a:spcPct val="80000"/>
              </a:lnSpc>
              <a:buNone/>
            </a:pPr>
            <a:endParaRPr lang="en-US" b="1" dirty="0" smtClean="0">
              <a:latin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en-US" b="1" dirty="0" err="1" smtClean="0">
                <a:latin typeface="Times New Roman" pitchFamily="18" charset="0"/>
              </a:rPr>
              <a:t>Standar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adalah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keadaan</a:t>
            </a:r>
            <a:r>
              <a:rPr lang="en-US" b="1" dirty="0" smtClean="0">
                <a:latin typeface="Times New Roman" pitchFamily="18" charset="0"/>
              </a:rPr>
              <a:t> ideal </a:t>
            </a:r>
            <a:r>
              <a:rPr lang="en-US" b="1" dirty="0" err="1" smtClean="0">
                <a:latin typeface="Times New Roman" pitchFamily="18" charset="0"/>
              </a:rPr>
              <a:t>atau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tingkat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pencapaian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tertinggi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dan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sempurna</a:t>
            </a:r>
            <a:r>
              <a:rPr lang="en-US" b="1" dirty="0" smtClean="0">
                <a:latin typeface="Times New Roman" pitchFamily="18" charset="0"/>
              </a:rPr>
              <a:t> yang </a:t>
            </a:r>
            <a:r>
              <a:rPr lang="en-US" b="1" dirty="0" err="1" smtClean="0">
                <a:latin typeface="Times New Roman" pitchFamily="18" charset="0"/>
              </a:rPr>
              <a:t>dipergunakan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sebagai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batas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penerimaan</a:t>
            </a:r>
            <a:r>
              <a:rPr lang="en-US" b="1" dirty="0" smtClean="0">
                <a:latin typeface="Times New Roman" pitchFamily="18" charset="0"/>
              </a:rPr>
              <a:t> minimal, </a:t>
            </a:r>
            <a:r>
              <a:rPr lang="en-US" b="1" dirty="0" err="1" smtClean="0">
                <a:latin typeface="Times New Roman" pitchFamily="18" charset="0"/>
              </a:rPr>
              <a:t>atau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disebut</a:t>
            </a:r>
            <a:r>
              <a:rPr lang="en-US" b="1" dirty="0" smtClean="0">
                <a:latin typeface="Times New Roman" pitchFamily="18" charset="0"/>
              </a:rPr>
              <a:t> pula </a:t>
            </a:r>
            <a:r>
              <a:rPr lang="en-US" b="1" dirty="0" err="1" smtClean="0">
                <a:latin typeface="Times New Roman" pitchFamily="18" charset="0"/>
              </a:rPr>
              <a:t>sebagai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kisaran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variasi</a:t>
            </a:r>
            <a:r>
              <a:rPr lang="en-US" b="1" dirty="0" smtClean="0">
                <a:latin typeface="Times New Roman" pitchFamily="18" charset="0"/>
              </a:rPr>
              <a:t> yang </a:t>
            </a:r>
            <a:r>
              <a:rPr lang="en-US" b="1" dirty="0" err="1" smtClean="0">
                <a:latin typeface="Times New Roman" pitchFamily="18" charset="0"/>
              </a:rPr>
              <a:t>masih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dapat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diterima</a:t>
            </a:r>
            <a:endParaRPr lang="en-US" b="1" dirty="0" smtClean="0">
              <a:latin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STANDAR PELAYANAN ANTENATAL (6)</a:t>
            </a:r>
            <a:endParaRPr lang="en-US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Standar</a:t>
            </a:r>
            <a:r>
              <a:rPr lang="en-US" dirty="0" smtClean="0"/>
              <a:t> 3 </a:t>
            </a:r>
            <a:r>
              <a:rPr lang="en-US" dirty="0" err="1" smtClean="0"/>
              <a:t>Identifikasi</a:t>
            </a:r>
            <a:r>
              <a:rPr lang="en-US" dirty="0" smtClean="0"/>
              <a:t> </a:t>
            </a:r>
            <a:r>
              <a:rPr lang="en-US" dirty="0" err="1" smtClean="0"/>
              <a:t>Ibu</a:t>
            </a:r>
            <a:r>
              <a:rPr lang="en-US" dirty="0" smtClean="0"/>
              <a:t> </a:t>
            </a:r>
            <a:r>
              <a:rPr lang="en-US" smtClean="0"/>
              <a:t>Hamil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Pernyataan</a:t>
            </a:r>
            <a:r>
              <a:rPr lang="en-US" dirty="0" smtClean="0"/>
              <a:t> </a:t>
            </a:r>
            <a:r>
              <a:rPr lang="en-US" dirty="0" err="1" smtClean="0"/>
              <a:t>standar</a:t>
            </a:r>
            <a:endParaRPr lang="en-US" dirty="0" smtClean="0"/>
          </a:p>
          <a:p>
            <a:pPr lvl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Bidan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kunjungan</a:t>
            </a:r>
            <a:r>
              <a:rPr lang="en-US" dirty="0" smtClean="0"/>
              <a:t> </a:t>
            </a:r>
            <a:r>
              <a:rPr lang="en-US" dirty="0" err="1" smtClean="0"/>
              <a:t>rumah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berinteraksi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berkala</a:t>
            </a:r>
            <a:r>
              <a:rPr lang="en-US" dirty="0" smtClean="0"/>
              <a:t> </a:t>
            </a:r>
            <a:r>
              <a:rPr lang="en-US" dirty="0" err="1" smtClean="0"/>
              <a:t>untukmemberikan</a:t>
            </a:r>
            <a:r>
              <a:rPr lang="en-US" dirty="0" smtClean="0"/>
              <a:t> </a:t>
            </a:r>
            <a:r>
              <a:rPr lang="en-US" dirty="0" err="1" smtClean="0"/>
              <a:t>penyuluhan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memotivasi</a:t>
            </a:r>
            <a:r>
              <a:rPr lang="en-US" dirty="0" smtClean="0"/>
              <a:t> </a:t>
            </a:r>
            <a:r>
              <a:rPr lang="en-US" dirty="0" err="1" smtClean="0"/>
              <a:t>ibu</a:t>
            </a:r>
            <a:r>
              <a:rPr lang="en-US" dirty="0" smtClean="0"/>
              <a:t>, </a:t>
            </a:r>
            <a:r>
              <a:rPr lang="en-US" dirty="0" err="1" smtClean="0"/>
              <a:t>suami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agar </a:t>
            </a:r>
            <a:r>
              <a:rPr lang="en-US" dirty="0" err="1" smtClean="0"/>
              <a:t>mendorong</a:t>
            </a:r>
            <a:r>
              <a:rPr lang="en-US" dirty="0" smtClean="0"/>
              <a:t> </a:t>
            </a:r>
            <a:r>
              <a:rPr lang="en-US" dirty="0" err="1" smtClean="0"/>
              <a:t>ibu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memeriksakan</a:t>
            </a:r>
            <a:r>
              <a:rPr lang="en-US" dirty="0" smtClean="0"/>
              <a:t> </a:t>
            </a:r>
            <a:r>
              <a:rPr lang="en-US" dirty="0" err="1" smtClean="0"/>
              <a:t>kehamilan</a:t>
            </a:r>
            <a:r>
              <a:rPr lang="en-US" dirty="0" smtClean="0"/>
              <a:t> </a:t>
            </a:r>
            <a:r>
              <a:rPr lang="en-US" dirty="0" err="1" smtClean="0"/>
              <a:t>sejak</a:t>
            </a:r>
            <a:r>
              <a:rPr lang="en-US" dirty="0" smtClean="0"/>
              <a:t> </a:t>
            </a:r>
            <a:r>
              <a:rPr lang="en-US" dirty="0" err="1" smtClean="0"/>
              <a:t>dini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teratur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304800"/>
            <a:ext cx="8534400" cy="1470025"/>
          </a:xfrm>
          <a:ln>
            <a:solidFill>
              <a:srgbClr val="FF9900"/>
            </a:solidFill>
          </a:ln>
        </p:spPr>
        <p:txBody>
          <a:bodyPr/>
          <a:lstStyle/>
          <a:p>
            <a:r>
              <a:rPr lang="en-US" sz="4800">
                <a:solidFill>
                  <a:schemeClr val="hlink"/>
                </a:solidFill>
                <a:latin typeface="Comic Sans MS" pitchFamily="66" charset="0"/>
              </a:rPr>
              <a:t>Standar 3</a:t>
            </a:r>
            <a:br>
              <a:rPr lang="en-US" sz="4800">
                <a:solidFill>
                  <a:schemeClr val="hlink"/>
                </a:solidFill>
                <a:latin typeface="Comic Sans MS" pitchFamily="66" charset="0"/>
              </a:rPr>
            </a:br>
            <a:r>
              <a:rPr lang="en-US" sz="4800">
                <a:solidFill>
                  <a:schemeClr val="hlink"/>
                </a:solidFill>
                <a:latin typeface="Comic Sans MS" pitchFamily="66" charset="0"/>
              </a:rPr>
              <a:t>Identifikasi Ibu hamil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4800" y="2057400"/>
            <a:ext cx="8534400" cy="4495800"/>
          </a:xfrm>
          <a:ln>
            <a:solidFill>
              <a:srgbClr val="FF9900"/>
            </a:solidFill>
          </a:ln>
        </p:spPr>
        <p:txBody>
          <a:bodyPr/>
          <a:lstStyle/>
          <a:p>
            <a:pPr marL="609600" indent="-609600">
              <a:lnSpc>
                <a:spcPct val="90000"/>
              </a:lnSpc>
              <a:buClr>
                <a:schemeClr val="tx1"/>
              </a:buClr>
              <a:buFontTx/>
              <a:buChar char="•"/>
            </a:pPr>
            <a:r>
              <a:rPr lang="en-US" sz="3600" b="1">
                <a:solidFill>
                  <a:srgbClr val="99FF33"/>
                </a:solidFill>
                <a:latin typeface="Comic Sans MS" pitchFamily="66" charset="0"/>
              </a:rPr>
              <a:t>Melakukan kunjungan rumah</a:t>
            </a:r>
          </a:p>
          <a:p>
            <a:pPr marL="609600" indent="-609600">
              <a:lnSpc>
                <a:spcPct val="90000"/>
              </a:lnSpc>
              <a:buClr>
                <a:schemeClr val="tx1"/>
              </a:buClr>
              <a:buFontTx/>
              <a:buChar char="•"/>
            </a:pPr>
            <a:r>
              <a:rPr lang="en-US" sz="3600" b="1">
                <a:solidFill>
                  <a:srgbClr val="99FF33"/>
                </a:solidFill>
                <a:latin typeface="Comic Sans MS" pitchFamily="66" charset="0"/>
              </a:rPr>
              <a:t>Penyuluhan masyarakat khususnya pd ibu hamil dan pasutri</a:t>
            </a:r>
          </a:p>
          <a:p>
            <a:pPr marL="609600" indent="-609600">
              <a:lnSpc>
                <a:spcPct val="90000"/>
              </a:lnSpc>
              <a:buClr>
                <a:schemeClr val="tx1"/>
              </a:buClr>
              <a:buFontTx/>
              <a:buChar char="•"/>
            </a:pPr>
            <a:r>
              <a:rPr lang="en-US" sz="3600" b="1">
                <a:solidFill>
                  <a:srgbClr val="99FF33"/>
                </a:solidFill>
                <a:latin typeface="Comic Sans MS" pitchFamily="66" charset="0"/>
              </a:rPr>
              <a:t>Mendata ibu hamil</a:t>
            </a:r>
          </a:p>
          <a:p>
            <a:pPr marL="609600" indent="-609600">
              <a:lnSpc>
                <a:spcPct val="90000"/>
              </a:lnSpc>
              <a:buClr>
                <a:schemeClr val="tx1"/>
              </a:buClr>
              <a:buFontTx/>
              <a:buChar char="•"/>
            </a:pPr>
            <a:r>
              <a:rPr lang="en-US" sz="3600" b="1">
                <a:solidFill>
                  <a:srgbClr val="99FF33"/>
                </a:solidFill>
                <a:latin typeface="Comic Sans MS" pitchFamily="66" charset="0"/>
              </a:rPr>
              <a:t>Memotivasi agar periksa hamil scr teratur</a:t>
            </a:r>
          </a:p>
          <a:p>
            <a:pPr marL="609600" indent="-609600">
              <a:lnSpc>
                <a:spcPct val="90000"/>
              </a:lnSpc>
              <a:buClr>
                <a:schemeClr val="tx1"/>
              </a:buClr>
              <a:buFontTx/>
              <a:buChar char="•"/>
            </a:pPr>
            <a:r>
              <a:rPr lang="en-US" sz="3600" b="1">
                <a:solidFill>
                  <a:srgbClr val="99FF33"/>
                </a:solidFill>
                <a:latin typeface="Comic Sans MS" pitchFamily="66" charset="0"/>
              </a:rPr>
              <a:t>Bidan hrs bekerjasama dg masyarakat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900"/>
                            </p:stCondLst>
                            <p:childTnLst>
                              <p:par>
                                <p:cTn id="13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048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048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450" decel="100000" fill="hold"/>
                                        <p:tgtEl>
                                          <p:spTgt spid="2048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2048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400"/>
                            </p:stCondLst>
                            <p:childTnLst>
                              <p:par>
                                <p:cTn id="20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450" decel="1000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900"/>
                            </p:stCondLst>
                            <p:childTnLst>
                              <p:par>
                                <p:cTn id="27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450" decel="1000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400"/>
                            </p:stCondLst>
                            <p:childTnLst>
                              <p:par>
                                <p:cTn id="34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450" decel="1000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900"/>
                            </p:stCondLst>
                            <p:childTnLst>
                              <p:par>
                                <p:cTn id="41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450" decel="100000" fill="hold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4400"/>
                            </p:stCondLst>
                            <p:childTnLst>
                              <p:par>
                                <p:cTn id="48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450" decel="100000" fill="hold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 animBg="1"/>
      <p:bldP spid="20483" grpId="0" build="p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Standar</a:t>
            </a:r>
            <a:r>
              <a:rPr lang="en-US" dirty="0" smtClean="0"/>
              <a:t> 4 </a:t>
            </a:r>
            <a:r>
              <a:rPr lang="en-US" dirty="0" err="1" smtClean="0"/>
              <a:t>pemeriksaan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pemantauan</a:t>
            </a:r>
            <a:r>
              <a:rPr lang="en-US" dirty="0" smtClean="0"/>
              <a:t> antenatal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en-US" dirty="0" err="1" smtClean="0"/>
              <a:t>Persyaratan</a:t>
            </a:r>
            <a:r>
              <a:rPr lang="en-US" dirty="0" smtClean="0"/>
              <a:t> </a:t>
            </a:r>
            <a:r>
              <a:rPr lang="en-US" dirty="0" err="1" smtClean="0"/>
              <a:t>standar</a:t>
            </a:r>
            <a:r>
              <a:rPr lang="en-US" dirty="0" smtClean="0"/>
              <a:t> </a:t>
            </a:r>
          </a:p>
          <a:p>
            <a:pPr lvl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Bidan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sedikitnya</a:t>
            </a:r>
            <a:r>
              <a:rPr lang="en-US" dirty="0" smtClean="0"/>
              <a:t> 4 x </a:t>
            </a:r>
            <a:r>
              <a:rPr lang="en-US" dirty="0" err="1" smtClean="0"/>
              <a:t>pelyanan</a:t>
            </a:r>
            <a:r>
              <a:rPr lang="en-US" dirty="0" smtClean="0"/>
              <a:t> antenatal. </a:t>
            </a:r>
            <a:r>
              <a:rPr lang="en-US" dirty="0" err="1" smtClean="0"/>
              <a:t>Pemeriksaan</a:t>
            </a:r>
            <a:r>
              <a:rPr lang="en-US" dirty="0" smtClean="0"/>
              <a:t> </a:t>
            </a:r>
            <a:r>
              <a:rPr lang="en-US" dirty="0" err="1" smtClean="0"/>
              <a:t>meliputi</a:t>
            </a:r>
            <a:r>
              <a:rPr lang="en-US" dirty="0" smtClean="0"/>
              <a:t> </a:t>
            </a:r>
            <a:r>
              <a:rPr lang="en-US" dirty="0" err="1" smtClean="0"/>
              <a:t>anamnesa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pemantauan</a:t>
            </a:r>
            <a:r>
              <a:rPr lang="en-US" dirty="0" smtClean="0"/>
              <a:t> </a:t>
            </a:r>
            <a:r>
              <a:rPr lang="en-US" dirty="0" err="1" smtClean="0"/>
              <a:t>ibu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janin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seksama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menilai</a:t>
            </a:r>
            <a:r>
              <a:rPr lang="en-US" dirty="0" smtClean="0"/>
              <a:t> </a:t>
            </a: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perkembangan</a:t>
            </a:r>
            <a:r>
              <a:rPr lang="en-US" dirty="0" smtClean="0"/>
              <a:t> </a:t>
            </a:r>
            <a:r>
              <a:rPr lang="en-US" dirty="0" err="1" smtClean="0"/>
              <a:t>berlangung</a:t>
            </a:r>
            <a:r>
              <a:rPr lang="en-US" dirty="0" smtClean="0"/>
              <a:t> normal.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Bidan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hrs </a:t>
            </a:r>
            <a:r>
              <a:rPr lang="en-US" dirty="0" err="1" smtClean="0"/>
              <a:t>mengenal</a:t>
            </a:r>
            <a:r>
              <a:rPr lang="en-US" dirty="0" smtClean="0"/>
              <a:t> </a:t>
            </a:r>
            <a:r>
              <a:rPr lang="en-US" dirty="0" err="1" smtClean="0"/>
              <a:t>resti</a:t>
            </a:r>
            <a:r>
              <a:rPr lang="en-US" dirty="0" smtClean="0"/>
              <a:t>/</a:t>
            </a:r>
            <a:r>
              <a:rPr lang="en-US" dirty="0" err="1" smtClean="0"/>
              <a:t>kelainan</a:t>
            </a:r>
            <a:r>
              <a:rPr lang="en-US" dirty="0" smtClean="0"/>
              <a:t>, </a:t>
            </a:r>
            <a:r>
              <a:rPr lang="en-US" dirty="0" err="1" smtClean="0"/>
              <a:t>khususnya</a:t>
            </a:r>
            <a:r>
              <a:rPr lang="en-US" dirty="0" smtClean="0"/>
              <a:t> anemia, </a:t>
            </a:r>
            <a:r>
              <a:rPr lang="en-US" dirty="0" err="1" smtClean="0"/>
              <a:t>kurang</a:t>
            </a:r>
            <a:r>
              <a:rPr lang="en-US" dirty="0" smtClean="0"/>
              <a:t> </a:t>
            </a:r>
            <a:r>
              <a:rPr lang="en-US" dirty="0" err="1" smtClean="0"/>
              <a:t>gizi,hipertensi</a:t>
            </a:r>
            <a:r>
              <a:rPr lang="en-US" dirty="0" smtClean="0"/>
              <a:t>, PMS/</a:t>
            </a:r>
            <a:r>
              <a:rPr lang="en-US" dirty="0" err="1" smtClean="0"/>
              <a:t>infeksi</a:t>
            </a:r>
            <a:r>
              <a:rPr lang="en-US" dirty="0" smtClean="0"/>
              <a:t> </a:t>
            </a:r>
            <a:r>
              <a:rPr lang="en-US" dirty="0" err="1" smtClean="0"/>
              <a:t>HIV;memberikan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imunisasi</a:t>
            </a:r>
            <a:r>
              <a:rPr lang="en-US" dirty="0" smtClean="0"/>
              <a:t>, </a:t>
            </a:r>
            <a:r>
              <a:rPr lang="en-US" dirty="0" err="1" smtClean="0"/>
              <a:t>nasehat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penyuluhan</a:t>
            </a:r>
            <a:r>
              <a:rPr lang="en-US" dirty="0" smtClean="0"/>
              <a:t> </a:t>
            </a:r>
            <a:r>
              <a:rPr lang="en-US" dirty="0" err="1" smtClean="0"/>
              <a:t>kes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terkaitlainnya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diberikan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puskesman</a:t>
            </a:r>
            <a:r>
              <a:rPr lang="en-US" dirty="0" smtClean="0"/>
              <a:t>. </a:t>
            </a:r>
            <a:r>
              <a:rPr lang="en-US" dirty="0" err="1" smtClean="0"/>
              <a:t>Bidan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mencatat</a:t>
            </a:r>
            <a:r>
              <a:rPr lang="en-US" dirty="0" smtClean="0"/>
              <a:t> data yang </a:t>
            </a:r>
            <a:r>
              <a:rPr lang="en-US" dirty="0" err="1" smtClean="0"/>
              <a:t>tepat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setiapkunjungan</a:t>
            </a:r>
            <a:r>
              <a:rPr lang="en-US" dirty="0" smtClean="0"/>
              <a:t> </a:t>
            </a:r>
            <a:r>
              <a:rPr lang="en-US" dirty="0" err="1" smtClean="0"/>
              <a:t>Bila</a:t>
            </a:r>
            <a:r>
              <a:rPr lang="en-US" dirty="0" smtClean="0"/>
              <a:t> </a:t>
            </a:r>
            <a:r>
              <a:rPr lang="en-US" dirty="0" err="1" smtClean="0"/>
              <a:t>ditemukan</a:t>
            </a:r>
            <a:r>
              <a:rPr lang="en-US" dirty="0" smtClean="0"/>
              <a:t> </a:t>
            </a:r>
            <a:r>
              <a:rPr lang="en-US" dirty="0" err="1" smtClean="0"/>
              <a:t>kelainan</a:t>
            </a:r>
            <a:r>
              <a:rPr lang="en-US" dirty="0" smtClean="0"/>
              <a:t>, </a:t>
            </a:r>
            <a:r>
              <a:rPr lang="en-US" dirty="0" err="1" smtClean="0"/>
              <a:t>bidan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mengambil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yang </a:t>
            </a:r>
            <a:r>
              <a:rPr lang="en-US" dirty="0" err="1" smtClean="0"/>
              <a:t>diperlukan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merujuk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</a:t>
            </a:r>
            <a:r>
              <a:rPr lang="en-US" dirty="0" err="1" smtClean="0"/>
              <a:t>selanjutnya</a:t>
            </a:r>
            <a:endParaRPr lang="en-US" dirty="0" smtClean="0"/>
          </a:p>
          <a:p>
            <a:pPr lvl="0"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228600"/>
            <a:ext cx="8229600" cy="1143000"/>
          </a:xfrm>
          <a:ln>
            <a:solidFill>
              <a:srgbClr val="FF9900"/>
            </a:solidFill>
          </a:ln>
        </p:spPr>
        <p:txBody>
          <a:bodyPr>
            <a:normAutofit fontScale="90000"/>
          </a:bodyPr>
          <a:lstStyle/>
          <a:p>
            <a:r>
              <a:rPr lang="en-US" sz="4800">
                <a:solidFill>
                  <a:schemeClr val="hlink"/>
                </a:solidFill>
              </a:rPr>
              <a:t>Standar 4</a:t>
            </a:r>
            <a:br>
              <a:rPr lang="en-US" sz="4800">
                <a:solidFill>
                  <a:schemeClr val="hlink"/>
                </a:solidFill>
              </a:rPr>
            </a:br>
            <a:r>
              <a:rPr lang="en-US" sz="2800">
                <a:solidFill>
                  <a:schemeClr val="hlink"/>
                </a:solidFill>
              </a:rPr>
              <a:t>Pemeriksaan dan pemantauan Antenatal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4800" y="1600200"/>
            <a:ext cx="8458200" cy="4876800"/>
          </a:xfrm>
          <a:ln>
            <a:solidFill>
              <a:srgbClr val="FF9900"/>
            </a:solidFill>
          </a:ln>
        </p:spPr>
        <p:txBody>
          <a:bodyPr/>
          <a:lstStyle/>
          <a:p>
            <a:pPr>
              <a:buFont typeface="Wingdings" pitchFamily="2" charset="2"/>
              <a:buChar char="n"/>
            </a:pPr>
            <a:r>
              <a:rPr lang="en-US">
                <a:solidFill>
                  <a:srgbClr val="FFCC00"/>
                </a:solidFill>
              </a:rPr>
              <a:t>Bidan memeriksa sedikitnya 4 kali ANC</a:t>
            </a:r>
          </a:p>
          <a:p>
            <a:pPr>
              <a:buFont typeface="Wingdings" pitchFamily="2" charset="2"/>
              <a:buChar char="n"/>
            </a:pPr>
            <a:r>
              <a:rPr lang="en-US">
                <a:solidFill>
                  <a:srgbClr val="FFCC00"/>
                </a:solidFill>
              </a:rPr>
              <a:t>Pemeriksaan rutin ANC</a:t>
            </a:r>
          </a:p>
          <a:p>
            <a:pPr>
              <a:buFont typeface="Wingdings" pitchFamily="2" charset="2"/>
              <a:buChar char="n"/>
            </a:pPr>
            <a:r>
              <a:rPr lang="en-US">
                <a:solidFill>
                  <a:srgbClr val="FFCC00"/>
                </a:solidFill>
              </a:rPr>
              <a:t>Deteksi resiko tinggi (anemi, kurang gizi, hipertensi, PMS)</a:t>
            </a:r>
          </a:p>
          <a:p>
            <a:pPr>
              <a:buFont typeface="Wingdings" pitchFamily="2" charset="2"/>
              <a:buChar char="n"/>
            </a:pPr>
            <a:r>
              <a:rPr lang="en-US">
                <a:solidFill>
                  <a:srgbClr val="FFCC00"/>
                </a:solidFill>
              </a:rPr>
              <a:t>Imunisasi</a:t>
            </a:r>
          </a:p>
          <a:p>
            <a:pPr>
              <a:buFont typeface="Wingdings" pitchFamily="2" charset="2"/>
              <a:buChar char="n"/>
            </a:pPr>
            <a:r>
              <a:rPr lang="en-US">
                <a:solidFill>
                  <a:srgbClr val="FFCC00"/>
                </a:solidFill>
              </a:rPr>
              <a:t>Penyuluhan kesehatan</a:t>
            </a:r>
          </a:p>
          <a:p>
            <a:pPr>
              <a:buFont typeface="Wingdings" pitchFamily="2" charset="2"/>
              <a:buChar char="n"/>
            </a:pPr>
            <a:r>
              <a:rPr lang="en-US">
                <a:solidFill>
                  <a:srgbClr val="FFCC00"/>
                </a:solidFill>
              </a:rPr>
              <a:t>Merujuk ketempat yang benar</a:t>
            </a:r>
          </a:p>
          <a:p>
            <a:endParaRPr lang="en-US">
              <a:solidFill>
                <a:srgbClr val="FFCC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92" decel="1000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192" decel="100000"/>
                                        <p:tgtEl>
                                          <p:spTgt spid="2150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192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192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1507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1507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150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150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500"/>
                            </p:stCondLst>
                            <p:childTnLst>
                              <p:par>
                                <p:cTn id="43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000"/>
                            </p:stCondLst>
                            <p:childTnLst>
                              <p:par>
                                <p:cTn id="50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3500"/>
                            </p:stCondLst>
                            <p:childTnLst>
                              <p:par>
                                <p:cTn id="57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 animBg="1"/>
      <p:bldP spid="21507" grpId="0" build="p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Standar</a:t>
            </a:r>
            <a:r>
              <a:rPr lang="en-US" dirty="0" smtClean="0"/>
              <a:t> 5 : </a:t>
            </a:r>
            <a:r>
              <a:rPr lang="en-US" dirty="0" err="1" smtClean="0"/>
              <a:t>Palpasi</a:t>
            </a:r>
            <a:r>
              <a:rPr lang="en-US" dirty="0" smtClean="0"/>
              <a:t> Abdomen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Persyaratan</a:t>
            </a:r>
            <a:r>
              <a:rPr lang="en-US" dirty="0" smtClean="0"/>
              <a:t> </a:t>
            </a:r>
            <a:r>
              <a:rPr lang="en-US" dirty="0" err="1" smtClean="0"/>
              <a:t>standar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Bidan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pemeriksaan</a:t>
            </a:r>
            <a:r>
              <a:rPr lang="en-US" dirty="0" smtClean="0"/>
              <a:t> abdominal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seksamamelakukan</a:t>
            </a:r>
            <a:r>
              <a:rPr lang="en-US" dirty="0" smtClean="0"/>
              <a:t> </a:t>
            </a:r>
            <a:r>
              <a:rPr lang="en-US" dirty="0" err="1" smtClean="0"/>
              <a:t>palpasi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memperkirakan</a:t>
            </a:r>
            <a:r>
              <a:rPr lang="en-US" dirty="0" smtClean="0"/>
              <a:t> </a:t>
            </a:r>
            <a:r>
              <a:rPr lang="en-US" dirty="0" err="1" smtClean="0"/>
              <a:t>usia</a:t>
            </a:r>
            <a:r>
              <a:rPr lang="en-US" dirty="0" smtClean="0"/>
              <a:t> </a:t>
            </a:r>
            <a:r>
              <a:rPr lang="en-US" dirty="0" err="1" smtClean="0"/>
              <a:t>kehamilan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bila</a:t>
            </a:r>
            <a:r>
              <a:rPr lang="en-US" dirty="0" smtClean="0"/>
              <a:t> </a:t>
            </a:r>
            <a:r>
              <a:rPr lang="en-US" dirty="0" err="1" smtClean="0"/>
              <a:t>umur</a:t>
            </a:r>
            <a:r>
              <a:rPr lang="en-US" dirty="0" smtClean="0"/>
              <a:t> </a:t>
            </a:r>
            <a:r>
              <a:rPr lang="en-US" dirty="0" err="1" smtClean="0"/>
              <a:t>kehamilan</a:t>
            </a:r>
            <a:r>
              <a:rPr lang="en-US" dirty="0" smtClean="0"/>
              <a:t> </a:t>
            </a:r>
            <a:r>
              <a:rPr lang="en-US" dirty="0" err="1" smtClean="0"/>
              <a:t>bertambahmemeriksa</a:t>
            </a:r>
            <a:r>
              <a:rPr lang="en-US" dirty="0" smtClean="0"/>
              <a:t> </a:t>
            </a:r>
            <a:r>
              <a:rPr lang="en-US" dirty="0" err="1" smtClean="0"/>
              <a:t>posisi</a:t>
            </a:r>
            <a:r>
              <a:rPr lang="en-US" dirty="0" smtClean="0"/>
              <a:t>,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terendah</a:t>
            </a:r>
            <a:r>
              <a:rPr lang="en-US" dirty="0" smtClean="0"/>
              <a:t> </a:t>
            </a:r>
            <a:r>
              <a:rPr lang="en-US" dirty="0" err="1" smtClean="0"/>
              <a:t>janin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masuknya</a:t>
            </a:r>
            <a:r>
              <a:rPr lang="en-US" dirty="0" smtClean="0"/>
              <a:t> </a:t>
            </a:r>
            <a:r>
              <a:rPr lang="en-US" dirty="0" err="1" smtClean="0"/>
              <a:t>kepalaj</a:t>
            </a:r>
            <a:r>
              <a:rPr lang="en-US" dirty="0" smtClean="0"/>
              <a:t> </a:t>
            </a:r>
            <a:r>
              <a:rPr lang="en-US" dirty="0" err="1" smtClean="0"/>
              <a:t>anin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rongga</a:t>
            </a:r>
            <a:r>
              <a:rPr lang="en-US" dirty="0" smtClean="0"/>
              <a:t> </a:t>
            </a:r>
            <a:r>
              <a:rPr lang="en-US" dirty="0" err="1" smtClean="0"/>
              <a:t>panggul</a:t>
            </a:r>
            <a:r>
              <a:rPr lang="en-US" dirty="0" smtClean="0"/>
              <a:t>,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mencari</a:t>
            </a:r>
            <a:r>
              <a:rPr lang="en-US" dirty="0" smtClean="0"/>
              <a:t> </a:t>
            </a:r>
            <a:r>
              <a:rPr lang="en-US" dirty="0" err="1" smtClean="0"/>
              <a:t>kelaianan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rujukan</a:t>
            </a:r>
            <a:r>
              <a:rPr lang="en-US" dirty="0" smtClean="0"/>
              <a:t> </a:t>
            </a:r>
            <a:r>
              <a:rPr lang="en-US" dirty="0" err="1" smtClean="0"/>
              <a:t>tepat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endParaRPr lang="en-US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381000"/>
            <a:ext cx="8382000" cy="1143000"/>
          </a:xfrm>
          <a:ln>
            <a:solidFill>
              <a:srgbClr val="FF9900"/>
            </a:solidFill>
          </a:ln>
        </p:spPr>
        <p:txBody>
          <a:bodyPr>
            <a:normAutofit fontScale="90000"/>
          </a:bodyPr>
          <a:lstStyle/>
          <a:p>
            <a:r>
              <a:rPr lang="en-US" b="1">
                <a:solidFill>
                  <a:srgbClr val="FFCC00"/>
                </a:solidFill>
              </a:rPr>
              <a:t>Standar 5</a:t>
            </a:r>
            <a:br>
              <a:rPr lang="en-US" b="1">
                <a:solidFill>
                  <a:srgbClr val="FFCC00"/>
                </a:solidFill>
              </a:rPr>
            </a:br>
            <a:r>
              <a:rPr lang="en-US" sz="2800" b="1">
                <a:solidFill>
                  <a:srgbClr val="FFCC00"/>
                </a:solidFill>
              </a:rPr>
              <a:t>Palpasi Abdominal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4800" y="1828800"/>
            <a:ext cx="8534400" cy="4419600"/>
          </a:xfrm>
          <a:ln>
            <a:solidFill>
              <a:srgbClr val="FF9900"/>
            </a:solidFill>
          </a:ln>
        </p:spPr>
        <p:txBody>
          <a:bodyPr/>
          <a:lstStyle/>
          <a:p>
            <a:pPr marL="609600" indent="-609600">
              <a:buClr>
                <a:schemeClr val="tx1"/>
              </a:buClr>
              <a:buFontTx/>
              <a:buChar char="•"/>
            </a:pPr>
            <a:r>
              <a:rPr lang="en-US" sz="3600">
                <a:solidFill>
                  <a:srgbClr val="FFCC00"/>
                </a:solidFill>
              </a:rPr>
              <a:t>Pemeriksaan abdominal dg leopold</a:t>
            </a:r>
          </a:p>
          <a:p>
            <a:pPr marL="609600" indent="-609600">
              <a:buClr>
                <a:schemeClr val="tx1"/>
              </a:buClr>
              <a:buFontTx/>
              <a:buChar char="•"/>
            </a:pPr>
            <a:r>
              <a:rPr lang="en-US" sz="3600">
                <a:solidFill>
                  <a:srgbClr val="FFCC00"/>
                </a:solidFill>
              </a:rPr>
              <a:t>Memperkirakan usia kehamilan</a:t>
            </a:r>
          </a:p>
          <a:p>
            <a:pPr marL="609600" indent="-609600">
              <a:buClr>
                <a:schemeClr val="tx1"/>
              </a:buClr>
              <a:buFontTx/>
              <a:buChar char="•"/>
            </a:pPr>
            <a:r>
              <a:rPr lang="en-US" sz="3600">
                <a:solidFill>
                  <a:srgbClr val="FFCC00"/>
                </a:solidFill>
              </a:rPr>
              <a:t>Menentukan posisi</a:t>
            </a:r>
          </a:p>
          <a:p>
            <a:pPr marL="609600" indent="-609600">
              <a:buClr>
                <a:schemeClr val="tx1"/>
              </a:buClr>
              <a:buFontTx/>
              <a:buChar char="•"/>
            </a:pPr>
            <a:r>
              <a:rPr lang="en-US" sz="3600">
                <a:solidFill>
                  <a:srgbClr val="FFCC00"/>
                </a:solidFill>
              </a:rPr>
              <a:t>Deteksi ukuran panggul</a:t>
            </a:r>
          </a:p>
          <a:p>
            <a:pPr marL="609600" indent="-609600">
              <a:buClr>
                <a:schemeClr val="tx1"/>
              </a:buClr>
              <a:buFontTx/>
              <a:buChar char="•"/>
            </a:pPr>
            <a:r>
              <a:rPr lang="en-US" sz="3600">
                <a:solidFill>
                  <a:srgbClr val="FFCC00"/>
                </a:solidFill>
              </a:rPr>
              <a:t>Melakukan rujukan yang tepat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253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2531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2531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2531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500"/>
                            </p:stCondLst>
                            <p:childTnLst>
                              <p:par>
                                <p:cTn id="32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00"/>
                            </p:stCondLst>
                            <p:childTnLst>
                              <p:par>
                                <p:cTn id="39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500"/>
                            </p:stCondLst>
                            <p:childTnLst>
                              <p:par>
                                <p:cTn id="46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 animBg="1"/>
      <p:bldP spid="22531" grpId="0" build="p" animBg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Standar</a:t>
            </a:r>
            <a:r>
              <a:rPr lang="en-US" dirty="0" smtClean="0"/>
              <a:t> 6 : </a:t>
            </a:r>
            <a:r>
              <a:rPr lang="en-US" dirty="0" err="1" smtClean="0"/>
              <a:t>Pengelolaan</a:t>
            </a:r>
            <a:r>
              <a:rPr lang="en-US" dirty="0" smtClean="0"/>
              <a:t> Anemia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Kehamilan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err="1" smtClean="0"/>
              <a:t>Persyaratan</a:t>
            </a:r>
            <a:r>
              <a:rPr lang="en-US" dirty="0" smtClean="0"/>
              <a:t> </a:t>
            </a:r>
            <a:r>
              <a:rPr lang="en-US" dirty="0" err="1" smtClean="0"/>
              <a:t>standar</a:t>
            </a:r>
            <a:r>
              <a:rPr lang="en-US" dirty="0" smtClean="0"/>
              <a:t> :</a:t>
            </a:r>
          </a:p>
          <a:p>
            <a:pPr lvl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Bidan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</a:t>
            </a:r>
            <a:r>
              <a:rPr lang="en-US" dirty="0" err="1" smtClean="0"/>
              <a:t>pencegahan</a:t>
            </a:r>
            <a:r>
              <a:rPr lang="en-US" dirty="0" smtClean="0"/>
              <a:t>, </a:t>
            </a:r>
            <a:r>
              <a:rPr lang="en-US" dirty="0" err="1" smtClean="0"/>
              <a:t>penemuan</a:t>
            </a:r>
            <a:r>
              <a:rPr lang="en-US" dirty="0" smtClean="0"/>
              <a:t>, </a:t>
            </a:r>
            <a:r>
              <a:rPr lang="en-US" dirty="0" err="1" smtClean="0"/>
              <a:t>penganan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rujukan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kasus</a:t>
            </a:r>
            <a:r>
              <a:rPr lang="en-US" dirty="0" smtClean="0"/>
              <a:t> anemia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kehamilan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ketentuan</a:t>
            </a:r>
            <a:r>
              <a:rPr lang="en-US" dirty="0" smtClean="0"/>
              <a:t> yang </a:t>
            </a:r>
            <a:r>
              <a:rPr lang="en-US" dirty="0" err="1" smtClean="0"/>
              <a:t>berlaku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304800"/>
            <a:ext cx="8458200" cy="1066800"/>
          </a:xfrm>
          <a:ln>
            <a:solidFill>
              <a:srgbClr val="FF9900"/>
            </a:solidFill>
          </a:ln>
        </p:spPr>
        <p:txBody>
          <a:bodyPr>
            <a:normAutofit fontScale="90000"/>
          </a:bodyPr>
          <a:lstStyle/>
          <a:p>
            <a:r>
              <a:rPr lang="en-US" sz="4800" b="1">
                <a:solidFill>
                  <a:srgbClr val="003300"/>
                </a:solidFill>
              </a:rPr>
              <a:t>Standar 6</a:t>
            </a:r>
            <a:br>
              <a:rPr lang="en-US" sz="4800" b="1">
                <a:solidFill>
                  <a:srgbClr val="003300"/>
                </a:solidFill>
              </a:rPr>
            </a:br>
            <a:r>
              <a:rPr lang="en-US" sz="2800" b="1">
                <a:solidFill>
                  <a:srgbClr val="003300"/>
                </a:solidFill>
              </a:rPr>
              <a:t>Pengelolaan anemi kehamilan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4800" y="1828800"/>
            <a:ext cx="8458200" cy="5029200"/>
          </a:xfrm>
          <a:ln>
            <a:solidFill>
              <a:srgbClr val="FF9900"/>
            </a:solidFill>
          </a:ln>
        </p:spPr>
        <p:txBody>
          <a:bodyPr/>
          <a:lstStyle/>
          <a:p>
            <a:pPr marL="609600" indent="-609600">
              <a:lnSpc>
                <a:spcPct val="90000"/>
              </a:lnSpc>
              <a:buClr>
                <a:schemeClr val="tx1"/>
              </a:buClr>
              <a:buFontTx/>
              <a:buChar char="•"/>
            </a:pPr>
            <a:r>
              <a:rPr lang="en-US" sz="3600">
                <a:solidFill>
                  <a:schemeClr val="hlink"/>
                </a:solidFill>
              </a:rPr>
              <a:t>Memeriksa kadar Hb, menentukan derajat anemia, melakukan tindakan mengatasi anemia</a:t>
            </a:r>
          </a:p>
          <a:p>
            <a:pPr marL="609600" indent="-609600">
              <a:lnSpc>
                <a:spcPct val="90000"/>
              </a:lnSpc>
              <a:buClr>
                <a:schemeClr val="tx1"/>
              </a:buClr>
              <a:buFontTx/>
              <a:buChar char="•"/>
            </a:pPr>
            <a:r>
              <a:rPr lang="en-US" sz="3600">
                <a:solidFill>
                  <a:schemeClr val="hlink"/>
                </a:solidFill>
              </a:rPr>
              <a:t>Memberikan tablet zat besi</a:t>
            </a:r>
          </a:p>
          <a:p>
            <a:pPr marL="609600" indent="-609600">
              <a:lnSpc>
                <a:spcPct val="90000"/>
              </a:lnSpc>
              <a:buClr>
                <a:schemeClr val="tx1"/>
              </a:buClr>
              <a:buFontTx/>
              <a:buChar char="•"/>
            </a:pPr>
            <a:r>
              <a:rPr lang="en-US" sz="3600">
                <a:solidFill>
                  <a:schemeClr val="hlink"/>
                </a:solidFill>
              </a:rPr>
              <a:t>Penyluhan gizi</a:t>
            </a:r>
          </a:p>
          <a:p>
            <a:pPr marL="609600" indent="-609600">
              <a:lnSpc>
                <a:spcPct val="90000"/>
              </a:lnSpc>
              <a:buClr>
                <a:schemeClr val="tx1"/>
              </a:buClr>
              <a:buFontTx/>
              <a:buChar char="•"/>
            </a:pPr>
            <a:r>
              <a:rPr lang="en-US" sz="3600">
                <a:solidFill>
                  <a:schemeClr val="hlink"/>
                </a:solidFill>
              </a:rPr>
              <a:t>Deteksi malaria</a:t>
            </a:r>
          </a:p>
          <a:p>
            <a:pPr marL="609600" indent="-609600">
              <a:lnSpc>
                <a:spcPct val="90000"/>
              </a:lnSpc>
              <a:buClr>
                <a:schemeClr val="tx1"/>
              </a:buClr>
              <a:buFontTx/>
              <a:buChar char="•"/>
            </a:pPr>
            <a:r>
              <a:rPr lang="en-US" sz="3600">
                <a:solidFill>
                  <a:schemeClr val="hlink"/>
                </a:solidFill>
              </a:rPr>
              <a:t>Deteksi penyakit cacing</a:t>
            </a:r>
          </a:p>
          <a:p>
            <a:pPr marL="609600" indent="-609600">
              <a:lnSpc>
                <a:spcPct val="90000"/>
              </a:lnSpc>
              <a:buClr>
                <a:schemeClr val="tx1"/>
              </a:buClr>
              <a:buFontTx/>
              <a:buChar char="•"/>
            </a:pPr>
            <a:r>
              <a:rPr lang="en-US" sz="3600">
                <a:solidFill>
                  <a:schemeClr val="hlink"/>
                </a:solidFill>
              </a:rPr>
              <a:t>Melakukan rujukan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2355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2355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2355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23555">
                                            <p:bg/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23555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23555">
                                            <p:bg/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23555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23555">
                                            <p:bg/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23555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23555">
                                            <p:bg/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41" decel="50000">
                                          <p:stCondLst>
                                            <p:cond delay="458"/>
                                          </p:stCondLst>
                                        </p:cTn>
                                        <p:tgtEl>
                                          <p:spTgt spid="23555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999"/>
                            </p:stCondLst>
                            <p:childTnLst>
                              <p:par>
                                <p:cTn id="27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" dur="41" decel="50000">
                                          <p:stCondLst>
                                            <p:cond delay="458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498"/>
                            </p:stCondLst>
                            <p:childTnLst>
                              <p:par>
                                <p:cTn id="44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2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3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5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7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9" dur="41" decel="50000">
                                          <p:stCondLst>
                                            <p:cond delay="458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997"/>
                            </p:stCondLst>
                            <p:childTnLst>
                              <p:par>
                                <p:cTn id="61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9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0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2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4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6" dur="41" decel="50000">
                                          <p:stCondLst>
                                            <p:cond delay="458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496"/>
                            </p:stCondLst>
                            <p:childTnLst>
                              <p:par>
                                <p:cTn id="78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6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7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9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1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3" dur="41" decel="50000">
                                          <p:stCondLst>
                                            <p:cond delay="458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2995"/>
                            </p:stCondLst>
                            <p:childTnLst>
                              <p:par>
                                <p:cTn id="9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41" decel="50000">
                                          <p:stCondLst>
                                            <p:cond delay="458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3494"/>
                            </p:stCondLst>
                            <p:childTnLst>
                              <p:par>
                                <p:cTn id="112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0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1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2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3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4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5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6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7" dur="41" decel="50000">
                                          <p:stCondLst>
                                            <p:cond delay="458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 animBg="1"/>
      <p:bldP spid="23555" grpId="0" build="p" animBg="1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Standar</a:t>
            </a:r>
            <a:r>
              <a:rPr lang="en-US" dirty="0" smtClean="0"/>
              <a:t> 7 :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Dini</a:t>
            </a:r>
            <a:r>
              <a:rPr lang="en-US" dirty="0" smtClean="0"/>
              <a:t> </a:t>
            </a:r>
            <a:r>
              <a:rPr lang="en-US" dirty="0" err="1" smtClean="0"/>
              <a:t>Hipertensi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Kehamilan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err="1" smtClean="0"/>
              <a:t>Persyaratan</a:t>
            </a:r>
            <a:r>
              <a:rPr lang="en-US" dirty="0" smtClean="0"/>
              <a:t> </a:t>
            </a:r>
            <a:r>
              <a:rPr lang="en-US" dirty="0" err="1" smtClean="0"/>
              <a:t>standar</a:t>
            </a:r>
            <a:endParaRPr lang="en-US" dirty="0" smtClean="0"/>
          </a:p>
          <a:p>
            <a:pPr lvl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Bidan</a:t>
            </a:r>
            <a:r>
              <a:rPr lang="en-US" dirty="0" smtClean="0"/>
              <a:t> </a:t>
            </a:r>
            <a:r>
              <a:rPr lang="en-US" dirty="0" err="1" smtClean="0"/>
              <a:t>menemukan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dini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kenaikan</a:t>
            </a:r>
            <a:r>
              <a:rPr lang="en-US" dirty="0" smtClean="0"/>
              <a:t> </a:t>
            </a:r>
            <a:r>
              <a:rPr lang="en-US" dirty="0" err="1" smtClean="0"/>
              <a:t>tekanan</a:t>
            </a:r>
            <a:r>
              <a:rPr lang="en-US" dirty="0" smtClean="0"/>
              <a:t> </a:t>
            </a:r>
            <a:r>
              <a:rPr lang="en-US" dirty="0" err="1" smtClean="0"/>
              <a:t>darah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kehamilan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mengenali</a:t>
            </a:r>
            <a:r>
              <a:rPr lang="en-US" dirty="0" smtClean="0"/>
              <a:t> </a:t>
            </a:r>
            <a:r>
              <a:rPr lang="en-US" dirty="0" err="1" smtClean="0"/>
              <a:t>tanda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gejala</a:t>
            </a:r>
            <a:r>
              <a:rPr lang="en-US" dirty="0" smtClean="0"/>
              <a:t> </a:t>
            </a:r>
            <a:r>
              <a:rPr lang="en-US" dirty="0" err="1" smtClean="0"/>
              <a:t>preeklamsia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,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mengambil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yang </a:t>
            </a:r>
            <a:r>
              <a:rPr lang="en-US" dirty="0" err="1" smtClean="0"/>
              <a:t>tepat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merujuknnya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143000"/>
            <a:ext cx="7924800" cy="510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67227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381000"/>
            <a:ext cx="8229600" cy="1165225"/>
          </a:xfrm>
          <a:ln>
            <a:solidFill>
              <a:srgbClr val="FF9900"/>
            </a:solidFill>
          </a:ln>
        </p:spPr>
        <p:txBody>
          <a:bodyPr>
            <a:normAutofit fontScale="90000"/>
          </a:bodyPr>
          <a:lstStyle/>
          <a:p>
            <a:r>
              <a:rPr lang="en-US" b="1"/>
              <a:t>Standar 7</a:t>
            </a:r>
            <a:br>
              <a:rPr lang="en-US" b="1"/>
            </a:br>
            <a:r>
              <a:rPr lang="en-US" sz="2800" b="1"/>
              <a:t>Pengelolaan dini Hipertensi pd kehamilan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4800" y="2057400"/>
            <a:ext cx="8534400" cy="4572000"/>
          </a:xfrm>
          <a:ln>
            <a:solidFill>
              <a:srgbClr val="FF9900"/>
            </a:solidFill>
          </a:ln>
        </p:spPr>
        <p:txBody>
          <a:bodyPr/>
          <a:lstStyle/>
          <a:p>
            <a:pPr marL="609600" indent="-609600">
              <a:lnSpc>
                <a:spcPct val="80000"/>
              </a:lnSpc>
              <a:buClr>
                <a:schemeClr val="tx1"/>
              </a:buClr>
              <a:buFontTx/>
              <a:buChar char="•"/>
            </a:pPr>
            <a:r>
              <a:rPr lang="en-US" dirty="0" err="1"/>
              <a:t>Bidan</a:t>
            </a:r>
            <a:r>
              <a:rPr lang="en-US" dirty="0"/>
              <a:t> </a:t>
            </a:r>
            <a:r>
              <a:rPr lang="en-US" dirty="0" err="1"/>
              <a:t>mampu</a:t>
            </a:r>
            <a:r>
              <a:rPr lang="en-US" dirty="0"/>
              <a:t> </a:t>
            </a:r>
            <a:r>
              <a:rPr lang="en-US" dirty="0" err="1"/>
              <a:t>memeriksa</a:t>
            </a:r>
            <a:r>
              <a:rPr lang="en-US" dirty="0"/>
              <a:t> TD </a:t>
            </a:r>
            <a:r>
              <a:rPr lang="en-US" dirty="0" err="1"/>
              <a:t>scr</a:t>
            </a:r>
            <a:r>
              <a:rPr lang="en-US" dirty="0"/>
              <a:t> </a:t>
            </a:r>
            <a:r>
              <a:rPr lang="en-US" dirty="0" err="1"/>
              <a:t>tepat</a:t>
            </a:r>
            <a:endParaRPr lang="en-US" dirty="0"/>
          </a:p>
          <a:p>
            <a:pPr marL="609600" indent="-609600">
              <a:lnSpc>
                <a:spcPct val="80000"/>
              </a:lnSpc>
              <a:buClr>
                <a:schemeClr val="tx1"/>
              </a:buClr>
              <a:buFontTx/>
              <a:buChar char="•"/>
            </a:pP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diagnosa</a:t>
            </a:r>
            <a:r>
              <a:rPr lang="en-US" dirty="0"/>
              <a:t> </a:t>
            </a:r>
            <a:r>
              <a:rPr lang="en-US" dirty="0" err="1"/>
              <a:t>preeklampsi</a:t>
            </a:r>
            <a:r>
              <a:rPr lang="en-US" dirty="0"/>
              <a:t> &amp; </a:t>
            </a:r>
            <a:r>
              <a:rPr lang="en-US" dirty="0" err="1"/>
              <a:t>eklampsi</a:t>
            </a:r>
            <a:endParaRPr lang="en-US" dirty="0"/>
          </a:p>
          <a:p>
            <a:pPr marL="609600" indent="-609600">
              <a:lnSpc>
                <a:spcPct val="80000"/>
              </a:lnSpc>
              <a:buClr>
                <a:schemeClr val="tx1"/>
              </a:buClr>
              <a:buFontTx/>
              <a:buChar char="•"/>
            </a:pP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 </a:t>
            </a:r>
            <a:r>
              <a:rPr lang="en-US" dirty="0" err="1" smtClean="0"/>
              <a:t>sementara</a:t>
            </a:r>
            <a:r>
              <a:rPr lang="en-US" dirty="0" smtClean="0"/>
              <a:t> </a:t>
            </a:r>
            <a:r>
              <a:rPr lang="en-US" dirty="0" err="1"/>
              <a:t>pnderita</a:t>
            </a:r>
            <a:r>
              <a:rPr lang="en-US" dirty="0"/>
              <a:t> </a:t>
            </a:r>
            <a:r>
              <a:rPr lang="en-US" dirty="0" err="1"/>
              <a:t>preeklampsi</a:t>
            </a:r>
            <a:r>
              <a:rPr lang="en-US" dirty="0"/>
              <a:t>/</a:t>
            </a:r>
            <a:r>
              <a:rPr lang="en-US" dirty="0" err="1"/>
              <a:t>eklampsi</a:t>
            </a:r>
            <a:endParaRPr lang="en-US" dirty="0"/>
          </a:p>
          <a:p>
            <a:pPr marL="609600" indent="-609600">
              <a:lnSpc>
                <a:spcPct val="80000"/>
              </a:lnSpc>
              <a:buClr>
                <a:schemeClr val="tx1"/>
              </a:buClr>
              <a:buFontTx/>
              <a:buChar char="•"/>
            </a:pPr>
            <a:r>
              <a:rPr lang="en-US" dirty="0" err="1"/>
              <a:t>Dpt</a:t>
            </a:r>
            <a:r>
              <a:rPr lang="en-US" dirty="0"/>
              <a:t> </a:t>
            </a:r>
            <a:r>
              <a:rPr lang="en-US" dirty="0" err="1"/>
              <a:t>mendeteksi</a:t>
            </a:r>
            <a:r>
              <a:rPr lang="en-US" dirty="0"/>
              <a:t> </a:t>
            </a:r>
            <a:r>
              <a:rPr lang="en-US" dirty="0" err="1"/>
              <a:t>keadaan</a:t>
            </a:r>
            <a:r>
              <a:rPr lang="en-US" dirty="0"/>
              <a:t> </a:t>
            </a:r>
            <a:r>
              <a:rPr lang="en-US" dirty="0" err="1"/>
              <a:t>kedaruratan</a:t>
            </a:r>
            <a:endParaRPr lang="en-US" dirty="0"/>
          </a:p>
          <a:p>
            <a:pPr marL="609600" indent="-609600">
              <a:lnSpc>
                <a:spcPct val="80000"/>
              </a:lnSpc>
              <a:buClr>
                <a:schemeClr val="tx1"/>
              </a:buClr>
              <a:buFontTx/>
              <a:buChar char="•"/>
            </a:pPr>
            <a:r>
              <a:rPr lang="en-US" dirty="0" err="1"/>
              <a:t>Membaringkan</a:t>
            </a:r>
            <a:r>
              <a:rPr lang="en-US" dirty="0"/>
              <a:t> </a:t>
            </a:r>
            <a:r>
              <a:rPr lang="en-US" dirty="0" err="1"/>
              <a:t>ibu</a:t>
            </a:r>
            <a:r>
              <a:rPr lang="en-US" dirty="0"/>
              <a:t> </a:t>
            </a:r>
            <a:r>
              <a:rPr lang="en-US" dirty="0" err="1"/>
              <a:t>dlm</a:t>
            </a:r>
            <a:r>
              <a:rPr lang="en-US" dirty="0"/>
              <a:t> </a:t>
            </a:r>
            <a:r>
              <a:rPr lang="en-US" dirty="0" err="1"/>
              <a:t>posisi</a:t>
            </a:r>
            <a:r>
              <a:rPr lang="en-US" dirty="0"/>
              <a:t> miring</a:t>
            </a:r>
          </a:p>
          <a:p>
            <a:pPr marL="609600" indent="-609600">
              <a:lnSpc>
                <a:spcPct val="80000"/>
              </a:lnSpc>
              <a:buClr>
                <a:schemeClr val="tx1"/>
              </a:buClr>
              <a:buFontTx/>
              <a:buChar char="•"/>
            </a:pPr>
            <a:r>
              <a:rPr lang="en-US" dirty="0" err="1"/>
              <a:t>Meelakukan</a:t>
            </a:r>
            <a:r>
              <a:rPr lang="en-US" dirty="0"/>
              <a:t> </a:t>
            </a:r>
            <a:r>
              <a:rPr lang="en-US" dirty="0" err="1"/>
              <a:t>rujukan</a:t>
            </a:r>
            <a:endParaRPr lang="en-US" dirty="0"/>
          </a:p>
          <a:p>
            <a:pPr marL="609600" indent="-609600">
              <a:lnSpc>
                <a:spcPct val="80000"/>
              </a:lnSpc>
              <a:buClr>
                <a:schemeClr val="tx1"/>
              </a:buClr>
              <a:buFontTx/>
              <a:buChar char="•"/>
            </a:pPr>
            <a:r>
              <a:rPr lang="en-US" dirty="0" err="1"/>
              <a:t>Menggnkn</a:t>
            </a:r>
            <a:r>
              <a:rPr lang="en-US" dirty="0"/>
              <a:t> KMS </a:t>
            </a:r>
            <a:r>
              <a:rPr lang="en-US" dirty="0" err="1"/>
              <a:t>bumil</a:t>
            </a:r>
            <a:r>
              <a:rPr lang="en-US" dirty="0"/>
              <a:t>/</a:t>
            </a:r>
            <a:r>
              <a:rPr lang="en-US" dirty="0" err="1"/>
              <a:t>kartu</a:t>
            </a:r>
            <a:r>
              <a:rPr lang="en-US" dirty="0"/>
              <a:t> </a:t>
            </a:r>
            <a:r>
              <a:rPr lang="en-US" dirty="0" err="1"/>
              <a:t>ibu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4579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4579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500"/>
                            </p:stCondLst>
                            <p:childTnLst>
                              <p:par>
                                <p:cTn id="37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4000"/>
                            </p:stCondLst>
                            <p:childTnLst>
                              <p:par>
                                <p:cTn id="42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500"/>
                            </p:stCondLst>
                            <p:childTnLst>
                              <p:par>
                                <p:cTn id="47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 animBg="1"/>
      <p:bldP spid="24579" grpId="0" build="p" animBg="1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Standar</a:t>
            </a:r>
            <a:r>
              <a:rPr lang="en-US" dirty="0" smtClean="0"/>
              <a:t> 8 : </a:t>
            </a:r>
            <a:r>
              <a:rPr lang="en-US" dirty="0" err="1" smtClean="0"/>
              <a:t>Persiapan</a:t>
            </a:r>
            <a:r>
              <a:rPr lang="en-US" dirty="0" smtClean="0"/>
              <a:t> </a:t>
            </a:r>
            <a:r>
              <a:rPr lang="en-US" dirty="0" err="1" smtClean="0"/>
              <a:t>Persalinan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Pernyataan</a:t>
            </a:r>
            <a:r>
              <a:rPr lang="en-US" dirty="0" smtClean="0"/>
              <a:t> </a:t>
            </a:r>
            <a:r>
              <a:rPr lang="en-US" dirty="0" err="1" smtClean="0"/>
              <a:t>standar</a:t>
            </a:r>
            <a:r>
              <a:rPr lang="en-US" dirty="0" smtClean="0"/>
              <a:t> :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Bidan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saran yang </a:t>
            </a:r>
            <a:r>
              <a:rPr lang="en-US" dirty="0" err="1" smtClean="0"/>
              <a:t>tepat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ibu</a:t>
            </a:r>
            <a:r>
              <a:rPr lang="en-US" dirty="0" smtClean="0"/>
              <a:t> </a:t>
            </a:r>
            <a:r>
              <a:rPr lang="en-US" dirty="0" err="1" smtClean="0"/>
              <a:t>hamil</a:t>
            </a:r>
            <a:r>
              <a:rPr lang="en-US" dirty="0" smtClean="0"/>
              <a:t>, </a:t>
            </a:r>
            <a:r>
              <a:rPr lang="en-US" dirty="0" err="1" smtClean="0"/>
              <a:t>suami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keluarganya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trimester </a:t>
            </a:r>
            <a:r>
              <a:rPr lang="en-US" dirty="0" err="1" smtClean="0"/>
              <a:t>ketiga</a:t>
            </a:r>
            <a:r>
              <a:rPr lang="en-US" dirty="0" smtClean="0"/>
              <a:t>,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memastikan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persiapan</a:t>
            </a:r>
            <a:r>
              <a:rPr lang="en-US" dirty="0" smtClean="0"/>
              <a:t> </a:t>
            </a:r>
            <a:r>
              <a:rPr lang="en-US" dirty="0" err="1" smtClean="0"/>
              <a:t>persalinan</a:t>
            </a:r>
            <a:r>
              <a:rPr lang="en-US" dirty="0" smtClean="0"/>
              <a:t> yang </a:t>
            </a:r>
            <a:r>
              <a:rPr lang="en-US" dirty="0" err="1" smtClean="0"/>
              <a:t>bersih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aman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suasana</a:t>
            </a:r>
            <a:r>
              <a:rPr lang="en-US" dirty="0" smtClean="0"/>
              <a:t> yang </a:t>
            </a:r>
            <a:r>
              <a:rPr lang="en-US" dirty="0" err="1" smtClean="0"/>
              <a:t>menyenangkan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direncanakan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,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samping</a:t>
            </a:r>
            <a:r>
              <a:rPr lang="en-US" dirty="0" smtClean="0"/>
              <a:t> </a:t>
            </a:r>
            <a:r>
              <a:rPr lang="en-US" dirty="0" err="1" smtClean="0"/>
              <a:t>persiapan</a:t>
            </a:r>
            <a:r>
              <a:rPr lang="en-US" dirty="0" smtClean="0"/>
              <a:t> </a:t>
            </a:r>
            <a:r>
              <a:rPr lang="en-US" dirty="0" err="1" smtClean="0"/>
              <a:t>transportasi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biaya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merujuk</a:t>
            </a:r>
            <a:r>
              <a:rPr lang="en-US" dirty="0" smtClean="0"/>
              <a:t>, </a:t>
            </a:r>
            <a:r>
              <a:rPr lang="en-US" dirty="0" err="1" smtClean="0"/>
              <a:t>bila</a:t>
            </a:r>
            <a:r>
              <a:rPr lang="en-US" dirty="0" smtClean="0"/>
              <a:t> </a:t>
            </a:r>
            <a:r>
              <a:rPr lang="en-US" dirty="0" err="1" smtClean="0"/>
              <a:t>tiba-tiba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keadaan</a:t>
            </a:r>
            <a:r>
              <a:rPr lang="en-US" dirty="0" smtClean="0"/>
              <a:t> </a:t>
            </a:r>
            <a:r>
              <a:rPr lang="en-US" dirty="0" err="1" smtClean="0"/>
              <a:t>gawat</a:t>
            </a:r>
            <a:r>
              <a:rPr lang="en-US" dirty="0" smtClean="0"/>
              <a:t> </a:t>
            </a:r>
            <a:r>
              <a:rPr lang="en-US" dirty="0" err="1" smtClean="0"/>
              <a:t>darurat</a:t>
            </a:r>
            <a:r>
              <a:rPr lang="en-US" dirty="0" smtClean="0"/>
              <a:t>. </a:t>
            </a:r>
            <a:r>
              <a:rPr lang="en-US" dirty="0" err="1" smtClean="0"/>
              <a:t>Bidan</a:t>
            </a:r>
            <a:r>
              <a:rPr lang="en-US" dirty="0" smtClean="0"/>
              <a:t> </a:t>
            </a:r>
            <a:r>
              <a:rPr lang="en-US" dirty="0" err="1" smtClean="0"/>
              <a:t>hendaknya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kunjungan</a:t>
            </a:r>
            <a:r>
              <a:rPr lang="en-US" dirty="0" smtClean="0"/>
              <a:t> </a:t>
            </a:r>
            <a:r>
              <a:rPr lang="en-US" dirty="0" err="1" smtClean="0"/>
              <a:t>rumah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ln>
            <a:solidFill>
              <a:srgbClr val="FF9900"/>
            </a:solidFill>
          </a:ln>
        </p:spPr>
        <p:txBody>
          <a:bodyPr>
            <a:normAutofit fontScale="90000"/>
          </a:bodyPr>
          <a:lstStyle/>
          <a:p>
            <a:r>
              <a:rPr lang="en-US" sz="4800" b="1">
                <a:solidFill>
                  <a:srgbClr val="FF9900"/>
                </a:solidFill>
                <a:effectLst/>
              </a:rPr>
              <a:t>Standar 8</a:t>
            </a:r>
            <a:br>
              <a:rPr lang="en-US" sz="4800" b="1">
                <a:solidFill>
                  <a:srgbClr val="FF9900"/>
                </a:solidFill>
                <a:effectLst/>
              </a:rPr>
            </a:br>
            <a:r>
              <a:rPr lang="en-US" sz="2800" b="1">
                <a:solidFill>
                  <a:srgbClr val="FF9900"/>
                </a:solidFill>
                <a:effectLst/>
              </a:rPr>
              <a:t>Persiapan persalinan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ln>
            <a:solidFill>
              <a:srgbClr val="FF9900"/>
            </a:solidFill>
          </a:ln>
        </p:spPr>
        <p:txBody>
          <a:bodyPr/>
          <a:lstStyle/>
          <a:p>
            <a:pPr>
              <a:buFont typeface="Wingdings" pitchFamily="2" charset="2"/>
              <a:buChar char="n"/>
            </a:pPr>
            <a:r>
              <a:rPr lang="en-US" dirty="0" err="1">
                <a:solidFill>
                  <a:schemeClr val="accent1"/>
                </a:solidFill>
              </a:rPr>
              <a:t>Bdn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dpt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membrkan</a:t>
            </a:r>
            <a:r>
              <a:rPr lang="en-US" dirty="0">
                <a:solidFill>
                  <a:schemeClr val="accent1"/>
                </a:solidFill>
              </a:rPr>
              <a:t> saran yang </a:t>
            </a:r>
            <a:r>
              <a:rPr lang="en-US" dirty="0" err="1">
                <a:solidFill>
                  <a:schemeClr val="accent1"/>
                </a:solidFill>
              </a:rPr>
              <a:t>tepat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kpd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bumil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maupun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klgnya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utk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rcn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persalinan</a:t>
            </a:r>
            <a:r>
              <a:rPr lang="en-US" dirty="0">
                <a:solidFill>
                  <a:schemeClr val="accent1"/>
                </a:solidFill>
              </a:rPr>
              <a:t> yang </a:t>
            </a:r>
            <a:r>
              <a:rPr lang="en-US" dirty="0" err="1">
                <a:solidFill>
                  <a:schemeClr val="accent1"/>
                </a:solidFill>
              </a:rPr>
              <a:t>akan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dtg</a:t>
            </a:r>
            <a:endParaRPr lang="en-US" dirty="0">
              <a:solidFill>
                <a:schemeClr val="accent1"/>
              </a:solidFill>
            </a:endParaRPr>
          </a:p>
          <a:p>
            <a:pPr>
              <a:buFont typeface="Wingdings" pitchFamily="2" charset="2"/>
              <a:buChar char="n"/>
            </a:pPr>
            <a:r>
              <a:rPr lang="en-US" dirty="0" err="1">
                <a:solidFill>
                  <a:schemeClr val="accent1"/>
                </a:solidFill>
              </a:rPr>
              <a:t>Melakukan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pertemuan</a:t>
            </a:r>
            <a:r>
              <a:rPr lang="en-US" dirty="0">
                <a:solidFill>
                  <a:schemeClr val="accent1"/>
                </a:solidFill>
              </a:rPr>
              <a:t>/</a:t>
            </a:r>
            <a:r>
              <a:rPr lang="en-US" dirty="0" err="1">
                <a:solidFill>
                  <a:schemeClr val="accent1"/>
                </a:solidFill>
              </a:rPr>
              <a:t>penyuluhan</a:t>
            </a:r>
            <a:endParaRPr lang="en-US" dirty="0">
              <a:solidFill>
                <a:schemeClr val="accent1"/>
              </a:solidFill>
            </a:endParaRPr>
          </a:p>
          <a:p>
            <a:pPr>
              <a:buFont typeface="Wingdings" pitchFamily="2" charset="2"/>
              <a:buChar char="n"/>
            </a:pPr>
            <a:r>
              <a:rPr lang="en-US" dirty="0" err="1">
                <a:solidFill>
                  <a:schemeClr val="accent1"/>
                </a:solidFill>
              </a:rPr>
              <a:t>Mlkkn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pemeriksaan</a:t>
            </a:r>
            <a:r>
              <a:rPr lang="en-US" dirty="0">
                <a:solidFill>
                  <a:schemeClr val="accent1"/>
                </a:solidFill>
              </a:rPr>
              <a:t> ANC</a:t>
            </a:r>
          </a:p>
          <a:p>
            <a:pPr>
              <a:buFont typeface="Wingdings" pitchFamily="2" charset="2"/>
              <a:buChar char="n"/>
            </a:pPr>
            <a:r>
              <a:rPr lang="en-US" dirty="0" err="1">
                <a:solidFill>
                  <a:schemeClr val="accent1"/>
                </a:solidFill>
              </a:rPr>
              <a:t>Menginformasikan</a:t>
            </a:r>
            <a:r>
              <a:rPr lang="en-US" dirty="0">
                <a:solidFill>
                  <a:schemeClr val="accent1"/>
                </a:solidFill>
              </a:rPr>
              <a:t> tanda2 </a:t>
            </a:r>
            <a:r>
              <a:rPr lang="en-US" dirty="0" err="1" smtClean="0">
                <a:solidFill>
                  <a:schemeClr val="accent1"/>
                </a:solidFill>
              </a:rPr>
              <a:t>persalinan</a:t>
            </a:r>
            <a:endParaRPr lang="en-US" dirty="0">
              <a:solidFill>
                <a:schemeClr val="accent1"/>
              </a:solidFill>
            </a:endParaRPr>
          </a:p>
          <a:p>
            <a:pPr>
              <a:buFont typeface="Wingdings" pitchFamily="2" charset="2"/>
              <a:buChar char="n"/>
            </a:pPr>
            <a:r>
              <a:rPr lang="en-US" dirty="0" err="1">
                <a:solidFill>
                  <a:schemeClr val="accent1"/>
                </a:solidFill>
              </a:rPr>
              <a:t>Menjelaskan</a:t>
            </a:r>
            <a:r>
              <a:rPr lang="en-US" dirty="0">
                <a:solidFill>
                  <a:schemeClr val="accent1"/>
                </a:solidFill>
              </a:rPr>
              <a:t> tanda2 </a:t>
            </a:r>
            <a:r>
              <a:rPr lang="en-US" dirty="0" err="1" smtClean="0">
                <a:solidFill>
                  <a:schemeClr val="accent1"/>
                </a:solidFill>
              </a:rPr>
              <a:t>persalinan</a:t>
            </a:r>
            <a:endParaRPr lang="en-US" dirty="0">
              <a:solidFill>
                <a:schemeClr val="accent1"/>
              </a:solidFill>
            </a:endParaRPr>
          </a:p>
          <a:p>
            <a:pPr>
              <a:buFont typeface="Wingdings" pitchFamily="2" charset="2"/>
              <a:buChar char="n"/>
            </a:pPr>
            <a:r>
              <a:rPr lang="en-US" dirty="0" err="1">
                <a:solidFill>
                  <a:schemeClr val="accent1"/>
                </a:solidFill>
              </a:rPr>
              <a:t>Dpt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menentukan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kriteria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bumil</a:t>
            </a:r>
            <a:r>
              <a:rPr lang="en-US" dirty="0">
                <a:solidFill>
                  <a:schemeClr val="accent1"/>
                </a:solidFill>
              </a:rPr>
              <a:t> yang hrs </a:t>
            </a:r>
            <a:r>
              <a:rPr lang="en-US" dirty="0" err="1">
                <a:solidFill>
                  <a:schemeClr val="accent1"/>
                </a:solidFill>
              </a:rPr>
              <a:t>bersalin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di</a:t>
            </a:r>
            <a:r>
              <a:rPr lang="en-US" dirty="0">
                <a:solidFill>
                  <a:schemeClr val="accent1"/>
                </a:solidFill>
              </a:rPr>
              <a:t> RS (high risk pregnancy)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1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0.002 -0.00399  0.012 -0.04527  0.037 -0.04261  C 0.075 -0.03861  0.09 -0.00932  0.125 -0.03861  C 0.147 -0.05592  0.173 -0.09986  0.192 -0.09853  C 0.235 -0.0972  0.244 -0.05193  0.244 -0.01065  C 0.245 0.04793  0.189 0.0972  0.121 0.10252  C 0.052 0.10652  -0.005 0.04394  0 0  Z" pathEditMode="relative" ptsTypes="">
                                      <p:cBhvr>
                                        <p:cTn id="12" dur="20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560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560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560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560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000"/>
                            </p:stCondLst>
                            <p:childTnLst>
                              <p:par>
                                <p:cTn id="28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500"/>
                            </p:stCondLst>
                            <p:childTnLst>
                              <p:par>
                                <p:cTn id="35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0"/>
                            </p:stCondLst>
                            <p:childTnLst>
                              <p:par>
                                <p:cTn id="42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6000"/>
                            </p:stCondLst>
                            <p:childTnLst>
                              <p:par>
                                <p:cTn id="56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 animBg="1"/>
      <p:bldP spid="25602" grpId="1" animBg="1"/>
      <p:bldP spid="25603" grpId="0" build="p" animBg="1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STANDAR PERTOLONGAN PERSALINAN (4)</a:t>
            </a:r>
            <a:endParaRPr lang="en-US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Standar</a:t>
            </a:r>
            <a:r>
              <a:rPr lang="en-US" dirty="0" smtClean="0"/>
              <a:t> 9 : </a:t>
            </a:r>
            <a:r>
              <a:rPr lang="en-US" dirty="0" err="1" smtClean="0"/>
              <a:t>Asuhan</a:t>
            </a:r>
            <a:r>
              <a:rPr lang="en-US" dirty="0" smtClean="0"/>
              <a:t> </a:t>
            </a:r>
            <a:r>
              <a:rPr lang="en-US" dirty="0" err="1" smtClean="0"/>
              <a:t>Persalinan</a:t>
            </a:r>
            <a:r>
              <a:rPr lang="en-US" dirty="0" smtClean="0"/>
              <a:t> Kala I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err="1" smtClean="0"/>
              <a:t>Pernyataan</a:t>
            </a:r>
            <a:r>
              <a:rPr lang="en-US" dirty="0" smtClean="0"/>
              <a:t> </a:t>
            </a:r>
            <a:r>
              <a:rPr lang="en-US" dirty="0" err="1" smtClean="0"/>
              <a:t>standar</a:t>
            </a:r>
            <a:r>
              <a:rPr lang="en-US" dirty="0" smtClean="0"/>
              <a:t> :</a:t>
            </a:r>
          </a:p>
          <a:p>
            <a:pPr lvl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Bidan</a:t>
            </a:r>
            <a:r>
              <a:rPr lang="en-US" dirty="0" smtClean="0"/>
              <a:t> </a:t>
            </a:r>
            <a:r>
              <a:rPr lang="en-US" dirty="0" err="1" smtClean="0"/>
              <a:t>menilai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tepat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persalinan</a:t>
            </a:r>
            <a:r>
              <a:rPr lang="en-US" dirty="0" smtClean="0"/>
              <a:t>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mulai</a:t>
            </a:r>
            <a:r>
              <a:rPr lang="en-US" dirty="0" smtClean="0"/>
              <a:t>,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asuhan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pemantauan</a:t>
            </a:r>
            <a:r>
              <a:rPr lang="en-US" dirty="0" smtClean="0"/>
              <a:t> yang </a:t>
            </a:r>
            <a:r>
              <a:rPr lang="en-US" dirty="0" err="1" smtClean="0"/>
              <a:t>memadai</a:t>
            </a:r>
            <a:r>
              <a:rPr lang="en-US" dirty="0" smtClean="0"/>
              <a:t>,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memperhatikan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klien</a:t>
            </a:r>
            <a:r>
              <a:rPr lang="en-US" dirty="0" smtClean="0"/>
              <a:t>, </a:t>
            </a:r>
            <a:r>
              <a:rPr lang="en-US" dirty="0" err="1" smtClean="0"/>
              <a:t>selama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persalinan</a:t>
            </a:r>
            <a:r>
              <a:rPr lang="en-US" dirty="0" smtClean="0"/>
              <a:t> </a:t>
            </a:r>
            <a:r>
              <a:rPr lang="en-US" dirty="0" err="1" smtClean="0"/>
              <a:t>berlangsung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ln>
            <a:solidFill>
              <a:srgbClr val="FF9900"/>
            </a:solidFill>
          </a:ln>
        </p:spPr>
        <p:txBody>
          <a:bodyPr>
            <a:normAutofit fontScale="90000"/>
          </a:bodyPr>
          <a:lstStyle/>
          <a:p>
            <a:r>
              <a:rPr lang="en-US" sz="4800" b="1">
                <a:solidFill>
                  <a:srgbClr val="FF9900"/>
                </a:solidFill>
                <a:effectLst/>
              </a:rPr>
              <a:t>Standar 9</a:t>
            </a:r>
            <a:br>
              <a:rPr lang="en-US" sz="4800" b="1">
                <a:solidFill>
                  <a:srgbClr val="FF9900"/>
                </a:solidFill>
                <a:effectLst/>
              </a:rPr>
            </a:br>
            <a:r>
              <a:rPr lang="en-US" sz="2800" b="1">
                <a:solidFill>
                  <a:srgbClr val="FF9900"/>
                </a:solidFill>
                <a:effectLst/>
              </a:rPr>
              <a:t>Asuhan persal kala I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idx="1"/>
          </p:nvPr>
        </p:nvSpPr>
        <p:spPr>
          <a:ln>
            <a:solidFill>
              <a:srgbClr val="FF9900"/>
            </a:solidFill>
          </a:ln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Char char="n"/>
            </a:pP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Bidan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dpt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menjelaskan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serta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mendiagnosa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saat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persalinan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mulai</a:t>
            </a:r>
            <a:endParaRPr lang="en-US" dirty="0">
              <a:solidFill>
                <a:schemeClr val="accent1"/>
              </a:solidFill>
            </a:endParaRPr>
          </a:p>
          <a:p>
            <a:pPr>
              <a:lnSpc>
                <a:spcPct val="90000"/>
              </a:lnSpc>
              <a:buFont typeface="Wingdings" pitchFamily="2" charset="2"/>
              <a:buChar char="n"/>
            </a:pPr>
            <a:r>
              <a:rPr lang="en-US" dirty="0" err="1">
                <a:solidFill>
                  <a:schemeClr val="accent1"/>
                </a:solidFill>
              </a:rPr>
              <a:t>Melakukan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pemantauan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jalannya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persal</a:t>
            </a:r>
            <a:endParaRPr lang="en-US" dirty="0">
              <a:solidFill>
                <a:schemeClr val="accent1"/>
              </a:solidFill>
            </a:endParaRPr>
          </a:p>
          <a:p>
            <a:pPr>
              <a:lnSpc>
                <a:spcPct val="90000"/>
              </a:lnSpc>
              <a:buFont typeface="Wingdings" pitchFamily="2" charset="2"/>
              <a:buChar char="n"/>
            </a:pPr>
            <a:r>
              <a:rPr lang="en-US" dirty="0" err="1">
                <a:solidFill>
                  <a:schemeClr val="accent1"/>
                </a:solidFill>
              </a:rPr>
              <a:t>Memberikan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cattn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sma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temuan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px</a:t>
            </a:r>
            <a:endParaRPr lang="en-US" dirty="0">
              <a:solidFill>
                <a:schemeClr val="accent1"/>
              </a:solidFill>
            </a:endParaRPr>
          </a:p>
          <a:p>
            <a:pPr>
              <a:lnSpc>
                <a:spcPct val="90000"/>
              </a:lnSpc>
              <a:buFont typeface="Wingdings" pitchFamily="2" charset="2"/>
              <a:buChar char="n"/>
            </a:pPr>
            <a:r>
              <a:rPr lang="en-US" dirty="0" err="1">
                <a:solidFill>
                  <a:schemeClr val="accent1"/>
                </a:solidFill>
              </a:rPr>
              <a:t>Melakukan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diagnosa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 smtClean="0">
                <a:solidFill>
                  <a:schemeClr val="accent1"/>
                </a:solidFill>
              </a:rPr>
              <a:t>kehamilan</a:t>
            </a:r>
            <a:endParaRPr lang="en-US" dirty="0">
              <a:solidFill>
                <a:schemeClr val="accent1"/>
              </a:solidFill>
            </a:endParaRPr>
          </a:p>
          <a:p>
            <a:pPr>
              <a:lnSpc>
                <a:spcPct val="90000"/>
              </a:lnSpc>
              <a:buFont typeface="Wingdings" pitchFamily="2" charset="2"/>
              <a:buChar char="n"/>
            </a:pPr>
            <a:r>
              <a:rPr lang="en-US" dirty="0" err="1">
                <a:solidFill>
                  <a:schemeClr val="accent1"/>
                </a:solidFill>
              </a:rPr>
              <a:t>Observasi</a:t>
            </a:r>
            <a:r>
              <a:rPr lang="en-US" dirty="0">
                <a:solidFill>
                  <a:schemeClr val="accent1"/>
                </a:solidFill>
              </a:rPr>
              <a:t> HIS </a:t>
            </a:r>
            <a:r>
              <a:rPr lang="en-US" dirty="0" err="1">
                <a:solidFill>
                  <a:schemeClr val="accent1"/>
                </a:solidFill>
              </a:rPr>
              <a:t>sertas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Toucher</a:t>
            </a:r>
            <a:endParaRPr lang="en-US" dirty="0">
              <a:solidFill>
                <a:schemeClr val="accent1"/>
              </a:solidFill>
            </a:endParaRPr>
          </a:p>
          <a:p>
            <a:pPr>
              <a:lnSpc>
                <a:spcPct val="90000"/>
              </a:lnSpc>
              <a:buFont typeface="Wingdings" pitchFamily="2" charset="2"/>
              <a:buChar char="n"/>
            </a:pPr>
            <a:r>
              <a:rPr lang="en-US" dirty="0" err="1">
                <a:solidFill>
                  <a:schemeClr val="accent1"/>
                </a:solidFill>
              </a:rPr>
              <a:t>Dpt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mengenali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keadaan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gawat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janin</a:t>
            </a:r>
            <a:endParaRPr lang="en-US" dirty="0">
              <a:solidFill>
                <a:schemeClr val="accent1"/>
              </a:solidFill>
            </a:endParaRPr>
          </a:p>
          <a:p>
            <a:pPr>
              <a:lnSpc>
                <a:spcPct val="90000"/>
              </a:lnSpc>
              <a:buFont typeface="Wingdings" pitchFamily="2" charset="2"/>
              <a:buChar char="n"/>
            </a:pPr>
            <a:r>
              <a:rPr lang="en-US" dirty="0" err="1">
                <a:solidFill>
                  <a:schemeClr val="accent1"/>
                </a:solidFill>
              </a:rPr>
              <a:t>Melakkn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rujukan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bl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perlu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dlm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waktu</a:t>
            </a:r>
            <a:r>
              <a:rPr lang="en-US" dirty="0">
                <a:solidFill>
                  <a:schemeClr val="accent1"/>
                </a:solidFill>
              </a:rPr>
              <a:t> yang </a:t>
            </a:r>
            <a:r>
              <a:rPr lang="en-US" dirty="0" err="1">
                <a:solidFill>
                  <a:schemeClr val="accent1"/>
                </a:solidFill>
              </a:rPr>
              <a:t>singkat</a:t>
            </a:r>
            <a:endParaRPr lang="en-US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31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31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3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3187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3187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318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318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3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3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3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93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500"/>
                            </p:stCondLst>
                            <p:childTnLst>
                              <p:par>
                                <p:cTn id="32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93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3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3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93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00"/>
                            </p:stCondLst>
                            <p:childTnLst>
                              <p:par>
                                <p:cTn id="39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93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3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3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93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500"/>
                            </p:stCondLst>
                            <p:childTnLst>
                              <p:par>
                                <p:cTn id="46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931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931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931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931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000"/>
                            </p:stCondLst>
                            <p:childTnLst>
                              <p:par>
                                <p:cTn id="53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931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931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931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931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4500"/>
                            </p:stCondLst>
                            <p:childTnLst>
                              <p:par>
                                <p:cTn id="60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931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931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931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931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86" grpId="0" animBg="1"/>
      <p:bldP spid="93187" grpId="0" build="p" animBg="1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Standar</a:t>
            </a:r>
            <a:r>
              <a:rPr lang="en-US" dirty="0" smtClean="0"/>
              <a:t> 10 : </a:t>
            </a:r>
            <a:r>
              <a:rPr lang="en-US" dirty="0" err="1" smtClean="0"/>
              <a:t>Persalinan</a:t>
            </a:r>
            <a:r>
              <a:rPr lang="en-US" dirty="0" smtClean="0"/>
              <a:t> Kala II Yang </a:t>
            </a:r>
            <a:r>
              <a:rPr lang="en-US" dirty="0" err="1" smtClean="0"/>
              <a:t>Aman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Pernyataan</a:t>
            </a:r>
            <a:r>
              <a:rPr lang="en-US" dirty="0" smtClean="0"/>
              <a:t> </a:t>
            </a:r>
            <a:r>
              <a:rPr lang="en-US" dirty="0" err="1" smtClean="0"/>
              <a:t>standar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Bidan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pertolongan</a:t>
            </a:r>
            <a:r>
              <a:rPr lang="en-US" dirty="0" smtClean="0"/>
              <a:t> </a:t>
            </a:r>
            <a:r>
              <a:rPr lang="en-US" dirty="0" err="1" smtClean="0"/>
              <a:t>persalinan</a:t>
            </a:r>
            <a:r>
              <a:rPr lang="en-US" dirty="0" smtClean="0"/>
              <a:t> yang </a:t>
            </a:r>
            <a:r>
              <a:rPr lang="en-US" dirty="0" err="1" smtClean="0"/>
              <a:t>aman</a:t>
            </a:r>
            <a:r>
              <a:rPr lang="en-US" dirty="0" smtClean="0"/>
              <a:t>,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sikap</a:t>
            </a:r>
            <a:r>
              <a:rPr lang="en-US" dirty="0" smtClean="0"/>
              <a:t> </a:t>
            </a:r>
            <a:r>
              <a:rPr lang="en-US" dirty="0" err="1" smtClean="0"/>
              <a:t>sopan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penghargaan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klien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memperhatikan</a:t>
            </a:r>
            <a:r>
              <a:rPr lang="en-US" dirty="0" smtClean="0"/>
              <a:t> </a:t>
            </a:r>
            <a:r>
              <a:rPr lang="en-US" dirty="0" err="1" smtClean="0"/>
              <a:t>tradisi</a:t>
            </a:r>
            <a:r>
              <a:rPr lang="en-US" dirty="0" smtClean="0"/>
              <a:t> </a:t>
            </a:r>
            <a:r>
              <a:rPr lang="en-US" dirty="0" err="1" smtClean="0"/>
              <a:t>setempat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>
          <a:ln>
            <a:solidFill>
              <a:srgbClr val="FF9900"/>
            </a:solidFill>
          </a:ln>
        </p:spPr>
        <p:txBody>
          <a:bodyPr>
            <a:normAutofit fontScale="90000"/>
          </a:bodyPr>
          <a:lstStyle/>
          <a:p>
            <a:r>
              <a:rPr lang="en-US" sz="4800" b="1">
                <a:solidFill>
                  <a:srgbClr val="FF9900"/>
                </a:solidFill>
                <a:effectLst/>
              </a:rPr>
              <a:t>Standar 10</a:t>
            </a:r>
            <a:br>
              <a:rPr lang="en-US" sz="4800" b="1">
                <a:solidFill>
                  <a:srgbClr val="FF9900"/>
                </a:solidFill>
                <a:effectLst/>
              </a:rPr>
            </a:br>
            <a:r>
              <a:rPr lang="en-US" sz="2800" b="1">
                <a:solidFill>
                  <a:srgbClr val="FF9900"/>
                </a:solidFill>
                <a:effectLst/>
              </a:rPr>
              <a:t>Persalinan Kala II yang aman</a:t>
            </a:r>
          </a:p>
        </p:txBody>
      </p:sp>
      <p:sp>
        <p:nvSpPr>
          <p:cNvPr id="94211" name="Rectangle 3"/>
          <p:cNvSpPr>
            <a:spLocks noGrp="1" noChangeArrowheads="1"/>
          </p:cNvSpPr>
          <p:nvPr>
            <p:ph idx="1"/>
          </p:nvPr>
        </p:nvSpPr>
        <p:spPr>
          <a:ln>
            <a:solidFill>
              <a:srgbClr val="FF9900"/>
            </a:solidFill>
          </a:ln>
        </p:spPr>
        <p:txBody>
          <a:bodyPr/>
          <a:lstStyle/>
          <a:p>
            <a:pPr>
              <a:buFont typeface="Wingdings" pitchFamily="2" charset="2"/>
              <a:buChar char="n"/>
            </a:pPr>
            <a:r>
              <a:rPr lang="en-US">
                <a:solidFill>
                  <a:schemeClr val="accent1"/>
                </a:solidFill>
              </a:rPr>
              <a:t> Menegakkn diagnosa kala II</a:t>
            </a:r>
          </a:p>
          <a:p>
            <a:pPr>
              <a:buFont typeface="Wingdings" pitchFamily="2" charset="2"/>
              <a:buChar char="n"/>
            </a:pPr>
            <a:r>
              <a:rPr lang="en-US">
                <a:solidFill>
                  <a:schemeClr val="accent1"/>
                </a:solidFill>
              </a:rPr>
              <a:t>Mempersiapkan segala kebutuhan pertol persal</a:t>
            </a:r>
          </a:p>
          <a:p>
            <a:pPr>
              <a:buFont typeface="Wingdings" pitchFamily="2" charset="2"/>
              <a:buChar char="n"/>
            </a:pPr>
            <a:r>
              <a:rPr lang="en-US">
                <a:solidFill>
                  <a:schemeClr val="accent1"/>
                </a:solidFill>
              </a:rPr>
              <a:t>Persiapan pertol bagi bayi</a:t>
            </a:r>
          </a:p>
          <a:p>
            <a:pPr>
              <a:buFont typeface="Wingdings" pitchFamily="2" charset="2"/>
              <a:buChar char="n"/>
            </a:pPr>
            <a:r>
              <a:rPr lang="en-US">
                <a:solidFill>
                  <a:schemeClr val="accent1"/>
                </a:solidFill>
              </a:rPr>
              <a:t>Tahu ttg tindakan aseptik</a:t>
            </a:r>
          </a:p>
          <a:p>
            <a:pPr>
              <a:buFont typeface="Wingdings" pitchFamily="2" charset="2"/>
              <a:buChar char="n"/>
            </a:pPr>
            <a:r>
              <a:rPr lang="en-US">
                <a:solidFill>
                  <a:schemeClr val="accent1"/>
                </a:solidFill>
              </a:rPr>
              <a:t>Pertol persal normal</a:t>
            </a:r>
          </a:p>
          <a:p>
            <a:pPr>
              <a:buFont typeface="Wingdings" pitchFamily="2" charset="2"/>
              <a:buChar char="n"/>
            </a:pPr>
            <a:r>
              <a:rPr lang="en-US">
                <a:solidFill>
                  <a:schemeClr val="accent1"/>
                </a:solidFill>
              </a:rPr>
              <a:t>Dpt melaksanakn episiotomi serta tindkan repair perineum</a:t>
            </a:r>
          </a:p>
          <a:p>
            <a:pPr>
              <a:buFont typeface="Wingdings" pitchFamily="2" charset="2"/>
              <a:buChar char="n"/>
            </a:pPr>
            <a:r>
              <a:rPr lang="en-US">
                <a:solidFill>
                  <a:schemeClr val="accent1"/>
                </a:solidFill>
              </a:rPr>
              <a:t>Pertol BBL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42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42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4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4211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4211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421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421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4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4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4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4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4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4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4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94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500"/>
                            </p:stCondLst>
                            <p:childTnLst>
                              <p:par>
                                <p:cTn id="32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94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4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4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94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00"/>
                            </p:stCondLst>
                            <p:childTnLst>
                              <p:par>
                                <p:cTn id="39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94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4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4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94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500"/>
                            </p:stCondLst>
                            <p:childTnLst>
                              <p:par>
                                <p:cTn id="46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942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942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942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942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000"/>
                            </p:stCondLst>
                            <p:childTnLst>
                              <p:par>
                                <p:cTn id="53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942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942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942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942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4500"/>
                            </p:stCondLst>
                            <p:childTnLst>
                              <p:par>
                                <p:cTn id="60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942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942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942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942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10" grpId="0" animBg="1"/>
      <p:bldP spid="94211" grpId="0" build="p" animBg="1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Standar</a:t>
            </a:r>
            <a:r>
              <a:rPr lang="en-US" dirty="0" smtClean="0"/>
              <a:t> 11 : </a:t>
            </a:r>
            <a:r>
              <a:rPr lang="en-US" dirty="0" err="1" smtClean="0"/>
              <a:t>Penatalaksanaan</a:t>
            </a:r>
            <a:r>
              <a:rPr lang="en-US" dirty="0" smtClean="0"/>
              <a:t> </a:t>
            </a:r>
            <a:r>
              <a:rPr lang="en-US" dirty="0" err="1" smtClean="0"/>
              <a:t>Aktif</a:t>
            </a:r>
            <a:r>
              <a:rPr lang="en-US" dirty="0" smtClean="0"/>
              <a:t> </a:t>
            </a:r>
            <a:r>
              <a:rPr lang="en-US" dirty="0" err="1" smtClean="0"/>
              <a:t>Persalinan</a:t>
            </a:r>
            <a:r>
              <a:rPr lang="en-US" dirty="0" smtClean="0"/>
              <a:t> Kala </a:t>
            </a:r>
            <a:r>
              <a:rPr lang="en-US" dirty="0" err="1" smtClean="0"/>
              <a:t>Tiga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err="1" smtClean="0"/>
              <a:t>Pernyataan</a:t>
            </a:r>
            <a:r>
              <a:rPr lang="en-US" dirty="0" smtClean="0"/>
              <a:t> </a:t>
            </a:r>
            <a:r>
              <a:rPr lang="en-US" dirty="0" err="1" smtClean="0"/>
              <a:t>standar</a:t>
            </a:r>
            <a:r>
              <a:rPr lang="en-US" dirty="0" smtClean="0"/>
              <a:t> </a:t>
            </a:r>
          </a:p>
          <a:p>
            <a:pPr lvl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Bidan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penegangan</a:t>
            </a:r>
            <a:r>
              <a:rPr lang="en-US" dirty="0" smtClean="0"/>
              <a:t> </a:t>
            </a:r>
            <a:r>
              <a:rPr lang="en-US" dirty="0" err="1" smtClean="0"/>
              <a:t>tali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benar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pengeluaran</a:t>
            </a:r>
            <a:r>
              <a:rPr lang="en-US" dirty="0" smtClean="0"/>
              <a:t> </a:t>
            </a:r>
            <a:r>
              <a:rPr lang="en-US" dirty="0" err="1" smtClean="0"/>
              <a:t>plasenta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selaput</a:t>
            </a:r>
            <a:r>
              <a:rPr lang="en-US" dirty="0" smtClean="0"/>
              <a:t> </a:t>
            </a:r>
            <a:r>
              <a:rPr lang="en-US" dirty="0" err="1" smtClean="0"/>
              <a:t>ketuban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lengkap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0"/>
            <a:ext cx="8458200" cy="1219200"/>
          </a:xfrm>
          <a:ln>
            <a:solidFill>
              <a:srgbClr val="FF9900"/>
            </a:solidFill>
          </a:ln>
        </p:spPr>
        <p:txBody>
          <a:bodyPr/>
          <a:lstStyle/>
          <a:p>
            <a:r>
              <a:rPr lang="en-US" sz="4800" b="1">
                <a:solidFill>
                  <a:srgbClr val="FF9900"/>
                </a:solidFill>
                <a:effectLst/>
              </a:rPr>
              <a:t>Standar 11</a:t>
            </a:r>
            <a:br>
              <a:rPr lang="en-US" sz="4800" b="1">
                <a:solidFill>
                  <a:srgbClr val="FF9900"/>
                </a:solidFill>
                <a:effectLst/>
              </a:rPr>
            </a:br>
            <a:r>
              <a:rPr lang="en-US" sz="2800" b="1">
                <a:solidFill>
                  <a:srgbClr val="FF9900"/>
                </a:solidFill>
                <a:effectLst/>
              </a:rPr>
              <a:t>Penatalaksanaan aktif  persal kala I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1447800"/>
            <a:ext cx="8382000" cy="5181600"/>
          </a:xfrm>
          <a:ln>
            <a:solidFill>
              <a:srgbClr val="FF9900"/>
            </a:solidFill>
          </a:ln>
        </p:spPr>
        <p:txBody>
          <a:bodyPr/>
          <a:lstStyle/>
          <a:p>
            <a:pPr>
              <a:buFont typeface="Wingdings" pitchFamily="2" charset="2"/>
              <a:buChar char="n"/>
            </a:pPr>
            <a:r>
              <a:rPr lang="en-US">
                <a:solidFill>
                  <a:schemeClr val="accent1"/>
                </a:solidFill>
              </a:rPr>
              <a:t> Mampu melakukan peregangan tali pusat terkendali</a:t>
            </a:r>
          </a:p>
          <a:p>
            <a:pPr>
              <a:buFont typeface="Wingdings" pitchFamily="2" charset="2"/>
              <a:buChar char="n"/>
            </a:pPr>
            <a:r>
              <a:rPr lang="en-US">
                <a:solidFill>
                  <a:schemeClr val="accent1"/>
                </a:solidFill>
              </a:rPr>
              <a:t>Mampu melahirkan plasenta secara normal</a:t>
            </a:r>
          </a:p>
          <a:p>
            <a:pPr>
              <a:buFont typeface="Wingdings" pitchFamily="2" charset="2"/>
              <a:buChar char="n"/>
            </a:pPr>
            <a:r>
              <a:rPr lang="en-US">
                <a:solidFill>
                  <a:schemeClr val="accent1"/>
                </a:solidFill>
              </a:rPr>
              <a:t>Mampu menilai plasenta lengkap/tidak</a:t>
            </a:r>
          </a:p>
          <a:p>
            <a:pPr>
              <a:buFont typeface="Wingdings" pitchFamily="2" charset="2"/>
              <a:buChar char="n"/>
            </a:pPr>
            <a:r>
              <a:rPr lang="en-US">
                <a:solidFill>
                  <a:schemeClr val="accent1"/>
                </a:solidFill>
              </a:rPr>
              <a:t>Mampu menilai kontraksinya baik/jelek</a:t>
            </a:r>
          </a:p>
          <a:p>
            <a:pPr>
              <a:buFont typeface="Wingdings" pitchFamily="2" charset="2"/>
              <a:buChar char="n"/>
            </a:pPr>
            <a:r>
              <a:rPr lang="en-US">
                <a:solidFill>
                  <a:schemeClr val="accent1"/>
                </a:solidFill>
              </a:rPr>
              <a:t>Mengamati jumlah perdarahan</a:t>
            </a:r>
          </a:p>
          <a:p>
            <a:pPr>
              <a:buFont typeface="Wingdings" pitchFamily="2" charset="2"/>
              <a:buChar char="n"/>
            </a:pPr>
            <a:r>
              <a:rPr lang="en-US">
                <a:solidFill>
                  <a:schemeClr val="accent1"/>
                </a:solidFill>
              </a:rPr>
              <a:t>Melakukan tindkn sementara bl terjadi perdarahan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52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52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5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5235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5235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523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523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5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5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5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95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500"/>
                            </p:stCondLst>
                            <p:childTnLst>
                              <p:par>
                                <p:cTn id="32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95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5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5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95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00"/>
                            </p:stCondLst>
                            <p:childTnLst>
                              <p:par>
                                <p:cTn id="39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952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52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52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952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500"/>
                            </p:stCondLst>
                            <p:childTnLst>
                              <p:par>
                                <p:cTn id="46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952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952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952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952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000"/>
                            </p:stCondLst>
                            <p:childTnLst>
                              <p:par>
                                <p:cTn id="53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952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952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952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952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34" grpId="0" animBg="1"/>
      <p:bldP spid="95235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4864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b="1" dirty="0" smtClean="0">
                <a:latin typeface="Times New Roman" pitchFamily="18" charset="0"/>
              </a:rPr>
              <a:t>Program </a:t>
            </a:r>
            <a:r>
              <a:rPr lang="en-US" b="1" dirty="0" err="1" smtClean="0">
                <a:latin typeface="Times New Roman" pitchFamily="18" charset="0"/>
              </a:rPr>
              <a:t>menjaga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mutu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tidak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dapat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dipisahkan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dengan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keberadaan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standar</a:t>
            </a:r>
            <a:endParaRPr lang="en-US" b="1" dirty="0" smtClean="0">
              <a:latin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en-US" b="1" dirty="0" err="1" smtClean="0">
                <a:latin typeface="Times New Roman" pitchFamily="18" charset="0"/>
                <a:sym typeface="Wingdings" pitchFamily="2" charset="2"/>
              </a:rPr>
              <a:t>Kegiatan</a:t>
            </a:r>
            <a:r>
              <a:rPr lang="en-US" b="1" dirty="0" smtClean="0">
                <a:latin typeface="Times New Roman" pitchFamily="18" charset="0"/>
                <a:sym typeface="Wingdings" pitchFamily="2" charset="2"/>
              </a:rPr>
              <a:t> </a:t>
            </a:r>
            <a:r>
              <a:rPr lang="en-US" b="1" dirty="0" err="1" smtClean="0">
                <a:latin typeface="Times New Roman" pitchFamily="18" charset="0"/>
                <a:sym typeface="Wingdings" pitchFamily="2" charset="2"/>
              </a:rPr>
              <a:t>utama</a:t>
            </a:r>
            <a:r>
              <a:rPr lang="en-US" b="1" dirty="0" smtClean="0">
                <a:latin typeface="Times New Roman" pitchFamily="18" charset="0"/>
                <a:sym typeface="Wingdings" pitchFamily="2" charset="2"/>
              </a:rPr>
              <a:t>:</a:t>
            </a:r>
          </a:p>
          <a:p>
            <a:pPr marL="514350" indent="-514350">
              <a:lnSpc>
                <a:spcPct val="80000"/>
              </a:lnSpc>
              <a:buAutoNum type="arabicPeriod"/>
            </a:pPr>
            <a:r>
              <a:rPr lang="en-US" b="1" dirty="0" err="1" smtClean="0">
                <a:latin typeface="Times New Roman" pitchFamily="18" charset="0"/>
              </a:rPr>
              <a:t>Menetapkan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id-ID" b="1" dirty="0" smtClean="0">
                <a:latin typeface="Times New Roman" pitchFamily="18" charset="0"/>
              </a:rPr>
              <a:t>Akar </a:t>
            </a:r>
            <a:r>
              <a:rPr lang="en-US" b="1" dirty="0" err="1" smtClean="0">
                <a:latin typeface="Times New Roman" pitchFamily="18" charset="0"/>
              </a:rPr>
              <a:t>Masalah</a:t>
            </a:r>
            <a:endParaRPr lang="en-US" b="1" dirty="0" smtClean="0">
              <a:latin typeface="Times New Roman" pitchFamily="18" charset="0"/>
            </a:endParaRPr>
          </a:p>
          <a:p>
            <a:pPr marL="514350" indent="-514350">
              <a:lnSpc>
                <a:spcPct val="80000"/>
              </a:lnSpc>
              <a:buAutoNum type="arabicPeriod"/>
            </a:pPr>
            <a:r>
              <a:rPr lang="en-US" b="1" dirty="0" err="1" smtClean="0">
                <a:latin typeface="Times New Roman" pitchFamily="18" charset="0"/>
              </a:rPr>
              <a:t>Menetapkan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Penyebab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Masalah</a:t>
            </a:r>
            <a:endParaRPr lang="en-US" b="1" dirty="0" smtClean="0">
              <a:latin typeface="Times New Roman" pitchFamily="18" charset="0"/>
            </a:endParaRPr>
          </a:p>
          <a:p>
            <a:pPr marL="514350" indent="-514350">
              <a:lnSpc>
                <a:spcPct val="80000"/>
              </a:lnSpc>
              <a:buAutoNum type="arabicPeriod"/>
            </a:pPr>
            <a:r>
              <a:rPr lang="en-US" b="1" dirty="0" err="1" smtClean="0">
                <a:latin typeface="Times New Roman" pitchFamily="18" charset="0"/>
              </a:rPr>
              <a:t>Menetapkan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</a:rPr>
              <a:t>Cara </a:t>
            </a:r>
            <a:r>
              <a:rPr lang="en-US" b="1" dirty="0" err="1" smtClean="0">
                <a:latin typeface="Times New Roman" pitchFamily="18" charset="0"/>
              </a:rPr>
              <a:t>Penyelesaian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Masalah</a:t>
            </a:r>
            <a:endParaRPr lang="en-US" b="1" dirty="0" smtClean="0">
              <a:latin typeface="Times New Roman" pitchFamily="18" charset="0"/>
            </a:endParaRPr>
          </a:p>
          <a:p>
            <a:pPr marL="514350" indent="-514350">
              <a:lnSpc>
                <a:spcPct val="80000"/>
              </a:lnSpc>
              <a:buAutoNum type="arabicPeriod"/>
            </a:pPr>
            <a:r>
              <a:rPr lang="en-US" b="1" dirty="0" err="1" smtClean="0">
                <a:latin typeface="Times New Roman" pitchFamily="18" charset="0"/>
              </a:rPr>
              <a:t>Menilai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hasil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id-ID" b="1" dirty="0" smtClean="0">
                <a:latin typeface="Times New Roman" pitchFamily="18" charset="0"/>
              </a:rPr>
              <a:t>(Evaluasi ) </a:t>
            </a:r>
            <a:r>
              <a:rPr lang="en-US" b="1" dirty="0" err="1" smtClean="0">
                <a:latin typeface="Times New Roman" pitchFamily="18" charset="0"/>
              </a:rPr>
              <a:t>dan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</a:rPr>
              <a:t>saran </a:t>
            </a:r>
            <a:r>
              <a:rPr lang="en-US" b="1" dirty="0" err="1" smtClean="0">
                <a:latin typeface="Times New Roman" pitchFamily="18" charset="0"/>
              </a:rPr>
              <a:t>perbaikan</a:t>
            </a:r>
            <a:r>
              <a:rPr lang="en-US" b="1" dirty="0" smtClean="0">
                <a:latin typeface="Times New Roman" pitchFamily="18" charset="0"/>
              </a:rPr>
              <a:t> yang </a:t>
            </a:r>
            <a:r>
              <a:rPr lang="en-US" b="1" dirty="0" err="1" smtClean="0">
                <a:latin typeface="Times New Roman" pitchFamily="18" charset="0"/>
              </a:rPr>
              <a:t>harus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selalu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mengacu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kepada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standar</a:t>
            </a:r>
            <a:r>
              <a:rPr lang="en-US" b="1" dirty="0" smtClean="0">
                <a:latin typeface="Times New Roman" pitchFamily="18" charset="0"/>
              </a:rPr>
              <a:t> yang </a:t>
            </a:r>
            <a:r>
              <a:rPr lang="en-US" b="1" dirty="0" err="1" smtClean="0">
                <a:latin typeface="Times New Roman" pitchFamily="18" charset="0"/>
              </a:rPr>
              <a:t>telah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ditetapkan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sebelumnya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sebagai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alat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menuju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terjaminnya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mutu</a:t>
            </a:r>
            <a:r>
              <a:rPr lang="en-US" b="1" dirty="0" smtClean="0">
                <a:latin typeface="Times New Roman" pitchFamily="18" charset="0"/>
              </a:rPr>
              <a:t>.</a:t>
            </a:r>
            <a:r>
              <a:rPr lang="id-ID" sz="1800" dirty="0">
                <a:solidFill>
                  <a:prstClr val="white"/>
                </a:solidFill>
              </a:rPr>
              <a:t> </a:t>
            </a:r>
            <a:r>
              <a:rPr lang="id-ID" sz="1800" dirty="0" smtClean="0">
                <a:solidFill>
                  <a:prstClr val="white"/>
                </a:solidFill>
              </a:rPr>
              <a:t>PELAKSANAAN</a:t>
            </a:r>
            <a:endParaRPr lang="en-US" b="1" dirty="0" smtClean="0">
              <a:latin typeface="Times New Roman" pitchFamily="18" charset="0"/>
            </a:endParaRPr>
          </a:p>
          <a:p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7162800" y="1844722"/>
            <a:ext cx="1828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PENETAPAN</a:t>
            </a:r>
            <a:endParaRPr lang="id-ID" dirty="0"/>
          </a:p>
        </p:txBody>
      </p:sp>
      <p:sp>
        <p:nvSpPr>
          <p:cNvPr id="4" name="Rectangle 3"/>
          <p:cNvSpPr/>
          <p:nvPr/>
        </p:nvSpPr>
        <p:spPr>
          <a:xfrm>
            <a:off x="7162800" y="2743200"/>
            <a:ext cx="1828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PELAKSANAAN</a:t>
            </a:r>
            <a:endParaRPr lang="id-ID" dirty="0"/>
          </a:p>
        </p:txBody>
      </p:sp>
      <p:sp>
        <p:nvSpPr>
          <p:cNvPr id="5" name="Rectangle 4"/>
          <p:cNvSpPr/>
          <p:nvPr/>
        </p:nvSpPr>
        <p:spPr>
          <a:xfrm>
            <a:off x="4343400" y="4114800"/>
            <a:ext cx="25146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EVALUASI</a:t>
            </a:r>
            <a:endParaRPr lang="id-ID" dirty="0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6858000" y="2895600"/>
            <a:ext cx="3048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5257800" y="2149522"/>
            <a:ext cx="1905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V="1">
            <a:off x="5715000" y="2149522"/>
            <a:ext cx="12954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3733800" y="4343400"/>
            <a:ext cx="6096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Standar</a:t>
            </a:r>
            <a:r>
              <a:rPr lang="en-US" dirty="0" smtClean="0"/>
              <a:t> 12 : </a:t>
            </a:r>
            <a:r>
              <a:rPr lang="en-US" dirty="0" err="1" smtClean="0"/>
              <a:t>Penanganan</a:t>
            </a:r>
            <a:r>
              <a:rPr lang="en-US" dirty="0" smtClean="0"/>
              <a:t> </a:t>
            </a:r>
            <a:r>
              <a:rPr lang="en-US" dirty="0" err="1" smtClean="0"/>
              <a:t>kala</a:t>
            </a:r>
            <a:r>
              <a:rPr lang="en-US" dirty="0" smtClean="0"/>
              <a:t> II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gawat</a:t>
            </a:r>
            <a:r>
              <a:rPr lang="en-US" dirty="0" smtClean="0"/>
              <a:t> </a:t>
            </a:r>
            <a:r>
              <a:rPr lang="en-US" dirty="0" err="1" smtClean="0"/>
              <a:t>janin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episiotomi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err="1" smtClean="0"/>
              <a:t>Pernyataan</a:t>
            </a:r>
            <a:r>
              <a:rPr lang="en-US" dirty="0" smtClean="0"/>
              <a:t> </a:t>
            </a:r>
            <a:r>
              <a:rPr lang="en-US" dirty="0" err="1" smtClean="0"/>
              <a:t>standar</a:t>
            </a:r>
            <a:r>
              <a:rPr lang="en-US" dirty="0" smtClean="0"/>
              <a:t> </a:t>
            </a:r>
          </a:p>
          <a:p>
            <a:pPr lvl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Bidan</a:t>
            </a:r>
            <a:r>
              <a:rPr lang="en-US" dirty="0" smtClean="0"/>
              <a:t> </a:t>
            </a:r>
            <a:r>
              <a:rPr lang="en-US" dirty="0" err="1" smtClean="0"/>
              <a:t>mengenali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tepat</a:t>
            </a:r>
            <a:r>
              <a:rPr lang="en-US" dirty="0" smtClean="0"/>
              <a:t> </a:t>
            </a:r>
            <a:r>
              <a:rPr lang="en-US" dirty="0" err="1" smtClean="0"/>
              <a:t>tanda-tanda</a:t>
            </a:r>
            <a:r>
              <a:rPr lang="en-US" dirty="0" smtClean="0"/>
              <a:t> </a:t>
            </a:r>
            <a:r>
              <a:rPr lang="en-US" dirty="0" err="1" smtClean="0"/>
              <a:t>gawat</a:t>
            </a:r>
            <a:r>
              <a:rPr lang="en-US" dirty="0" smtClean="0"/>
              <a:t> </a:t>
            </a:r>
            <a:r>
              <a:rPr lang="en-US" dirty="0" err="1" smtClean="0"/>
              <a:t>janin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kala</a:t>
            </a:r>
            <a:r>
              <a:rPr lang="en-US" dirty="0" smtClean="0"/>
              <a:t> II yang lama,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segera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episiotomi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aman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memperlancar</a:t>
            </a:r>
            <a:r>
              <a:rPr lang="en-US" dirty="0" smtClean="0"/>
              <a:t> </a:t>
            </a:r>
            <a:r>
              <a:rPr lang="en-US" dirty="0" err="1" smtClean="0"/>
              <a:t>persalinan</a:t>
            </a:r>
            <a:r>
              <a:rPr lang="en-US" dirty="0" smtClean="0"/>
              <a:t>, </a:t>
            </a:r>
            <a:r>
              <a:rPr lang="en-US" dirty="0" err="1" smtClean="0"/>
              <a:t>diikuti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penjahitan</a:t>
            </a:r>
            <a:r>
              <a:rPr lang="en-US" dirty="0" smtClean="0"/>
              <a:t> perineum.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0"/>
            <a:ext cx="8534400" cy="1524000"/>
          </a:xfrm>
          <a:ln>
            <a:solidFill>
              <a:srgbClr val="FF9900"/>
            </a:solidFill>
          </a:ln>
        </p:spPr>
        <p:txBody>
          <a:bodyPr/>
          <a:lstStyle/>
          <a:p>
            <a:r>
              <a:rPr lang="en-US" sz="4800" b="1" smtClean="0">
                <a:solidFill>
                  <a:srgbClr val="FF9900"/>
                </a:solidFill>
                <a:effectLst/>
              </a:rPr>
              <a:t>Standar 12</a:t>
            </a:r>
            <a:br>
              <a:rPr lang="en-US" sz="4800" b="1" smtClean="0">
                <a:solidFill>
                  <a:srgbClr val="FF9900"/>
                </a:solidFill>
                <a:effectLst/>
              </a:rPr>
            </a:br>
            <a:r>
              <a:rPr lang="en-US" sz="2800" b="1" smtClean="0">
                <a:solidFill>
                  <a:srgbClr val="FF9900"/>
                </a:solidFill>
                <a:effectLst/>
              </a:rPr>
              <a:t>Penanganan kala II dg gawat janin malalui Episiotomi</a:t>
            </a:r>
            <a:endParaRPr lang="en-US" sz="2800" b="1">
              <a:solidFill>
                <a:srgbClr val="FF9900"/>
              </a:solidFill>
              <a:effectLst/>
            </a:endParaRPr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1981200"/>
            <a:ext cx="8305800" cy="4876800"/>
          </a:xfrm>
          <a:ln>
            <a:solidFill>
              <a:srgbClr val="FF9900"/>
            </a:solidFill>
          </a:ln>
        </p:spPr>
        <p:txBody>
          <a:bodyPr/>
          <a:lstStyle/>
          <a:p>
            <a:pPr>
              <a:buFont typeface="Wingdings" pitchFamily="2" charset="2"/>
              <a:buChar char="n"/>
            </a:pPr>
            <a:r>
              <a:rPr lang="en-US" dirty="0">
                <a:solidFill>
                  <a:srgbClr val="FFFF00"/>
                </a:solidFill>
              </a:rPr>
              <a:t> Hrs </a:t>
            </a:r>
            <a:r>
              <a:rPr lang="en-US" dirty="0" err="1">
                <a:solidFill>
                  <a:srgbClr val="FFFF00"/>
                </a:solidFill>
              </a:rPr>
              <a:t>mempersiapkan</a:t>
            </a:r>
            <a:r>
              <a:rPr lang="en-US" dirty="0">
                <a:solidFill>
                  <a:srgbClr val="FFFF00"/>
                </a:solidFill>
              </a:rPr>
              <a:t> alat2 </a:t>
            </a:r>
            <a:r>
              <a:rPr lang="en-US" dirty="0" err="1">
                <a:solidFill>
                  <a:srgbClr val="FFFF00"/>
                </a:solidFill>
              </a:rPr>
              <a:t>steril</a:t>
            </a:r>
            <a:endParaRPr lang="en-US" dirty="0">
              <a:solidFill>
                <a:srgbClr val="FFFF00"/>
              </a:solidFill>
            </a:endParaRPr>
          </a:p>
          <a:p>
            <a:pPr>
              <a:buFont typeface="Wingdings" pitchFamily="2" charset="2"/>
              <a:buChar char="n"/>
            </a:pPr>
            <a:r>
              <a:rPr lang="en-US" dirty="0">
                <a:solidFill>
                  <a:srgbClr val="FFFF00"/>
                </a:solidFill>
              </a:rPr>
              <a:t>Macam2 </a:t>
            </a:r>
            <a:r>
              <a:rPr lang="en-US" dirty="0" err="1">
                <a:solidFill>
                  <a:srgbClr val="FFFF00"/>
                </a:solidFill>
              </a:rPr>
              <a:t>Epis</a:t>
            </a:r>
            <a:r>
              <a:rPr lang="en-US" dirty="0">
                <a:solidFill>
                  <a:srgbClr val="FFFF00"/>
                </a:solidFill>
              </a:rPr>
              <a:t> (</a:t>
            </a:r>
            <a:r>
              <a:rPr lang="en-US" dirty="0" err="1">
                <a:solidFill>
                  <a:srgbClr val="FFFF00"/>
                </a:solidFill>
              </a:rPr>
              <a:t>plg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sering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mediolateral</a:t>
            </a:r>
            <a:r>
              <a:rPr lang="en-US" dirty="0">
                <a:solidFill>
                  <a:srgbClr val="FFFF00"/>
                </a:solidFill>
              </a:rPr>
              <a:t>)</a:t>
            </a:r>
          </a:p>
          <a:p>
            <a:pPr>
              <a:buFont typeface="Wingdings" pitchFamily="2" charset="2"/>
              <a:buChar char="n"/>
            </a:pPr>
            <a:r>
              <a:rPr lang="en-US" dirty="0" err="1">
                <a:solidFill>
                  <a:srgbClr val="FFFF00"/>
                </a:solidFill>
              </a:rPr>
              <a:t>Menentukan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kapan</a:t>
            </a:r>
            <a:r>
              <a:rPr lang="en-US" dirty="0">
                <a:solidFill>
                  <a:srgbClr val="FFFF00"/>
                </a:solidFill>
              </a:rPr>
              <a:t> hrs </a:t>
            </a:r>
            <a:r>
              <a:rPr lang="en-US" dirty="0" err="1">
                <a:solidFill>
                  <a:srgbClr val="FFFF00"/>
                </a:solidFill>
              </a:rPr>
              <a:t>Episiotomi</a:t>
            </a:r>
            <a:endParaRPr lang="en-US" dirty="0">
              <a:solidFill>
                <a:srgbClr val="FFFF00"/>
              </a:solidFill>
            </a:endParaRPr>
          </a:p>
          <a:p>
            <a:pPr>
              <a:buFont typeface="Wingdings" pitchFamily="2" charset="2"/>
              <a:buChar char="n"/>
            </a:pPr>
            <a:r>
              <a:rPr lang="en-US" dirty="0" err="1">
                <a:solidFill>
                  <a:srgbClr val="FFFF00"/>
                </a:solidFill>
              </a:rPr>
              <a:t>Mampu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melakukan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penjahitan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sth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episiotomi</a:t>
            </a:r>
            <a:endParaRPr lang="en-US" dirty="0">
              <a:solidFill>
                <a:srgbClr val="FFFF00"/>
              </a:solidFill>
            </a:endParaRPr>
          </a:p>
          <a:p>
            <a:pPr>
              <a:buFont typeface="Wingdings" pitchFamily="2" charset="2"/>
              <a:buChar char="n"/>
            </a:pPr>
            <a:r>
              <a:rPr lang="en-US" dirty="0" err="1">
                <a:solidFill>
                  <a:srgbClr val="FFFF00"/>
                </a:solidFill>
              </a:rPr>
              <a:t>Merawat</a:t>
            </a:r>
            <a:r>
              <a:rPr lang="en-US" dirty="0">
                <a:solidFill>
                  <a:srgbClr val="FFFF00"/>
                </a:solidFill>
              </a:rPr>
              <a:t> perineum </a:t>
            </a:r>
            <a:r>
              <a:rPr lang="en-US" dirty="0" err="1">
                <a:solidFill>
                  <a:srgbClr val="FFFF00"/>
                </a:solidFill>
              </a:rPr>
              <a:t>pascaepisiotomi</a:t>
            </a:r>
            <a:endParaRPr lang="en-US" dirty="0">
              <a:solidFill>
                <a:srgbClr val="FFFF00"/>
              </a:solidFill>
            </a:endParaRPr>
          </a:p>
          <a:p>
            <a:pPr>
              <a:buFont typeface="Wingdings" pitchFamily="2" charset="2"/>
              <a:buChar char="n"/>
            </a:pPr>
            <a:r>
              <a:rPr lang="en-US" dirty="0">
                <a:solidFill>
                  <a:srgbClr val="FFFF00"/>
                </a:solidFill>
              </a:rPr>
              <a:t>Tanda2 </a:t>
            </a:r>
            <a:r>
              <a:rPr lang="en-US" dirty="0" err="1">
                <a:solidFill>
                  <a:srgbClr val="FFFF00"/>
                </a:solidFill>
              </a:rPr>
              <a:t>gawat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janin</a:t>
            </a:r>
            <a:r>
              <a:rPr lang="en-US" dirty="0">
                <a:solidFill>
                  <a:srgbClr val="FFFF00"/>
                </a:solidFill>
              </a:rPr>
              <a:t> yang </a:t>
            </a:r>
            <a:r>
              <a:rPr lang="en-US" dirty="0" err="1">
                <a:solidFill>
                  <a:srgbClr val="FFFF00"/>
                </a:solidFill>
              </a:rPr>
              <a:t>menentukan</a:t>
            </a:r>
            <a:r>
              <a:rPr lang="en-US" dirty="0">
                <a:solidFill>
                  <a:srgbClr val="FFFF00"/>
                </a:solidFill>
              </a:rPr>
              <a:t> hrs </a:t>
            </a:r>
            <a:r>
              <a:rPr lang="en-US" dirty="0" err="1">
                <a:solidFill>
                  <a:srgbClr val="FFFF00"/>
                </a:solidFill>
              </a:rPr>
              <a:t>sgr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melahirkan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bayi</a:t>
            </a:r>
            <a:endParaRPr lang="en-US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62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62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6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6259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6259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625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625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6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6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6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6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6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6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6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96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500"/>
                            </p:stCondLst>
                            <p:childTnLst>
                              <p:par>
                                <p:cTn id="32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96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6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6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96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00"/>
                            </p:stCondLst>
                            <p:childTnLst>
                              <p:par>
                                <p:cTn id="39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96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6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6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96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500"/>
                            </p:stCondLst>
                            <p:childTnLst>
                              <p:par>
                                <p:cTn id="46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962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962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962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962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000"/>
                            </p:stCondLst>
                            <p:childTnLst>
                              <p:par>
                                <p:cTn id="53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962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962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962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962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258" grpId="0" animBg="1"/>
      <p:bldP spid="96259" grpId="0" build="p" animBg="1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STANDAR PELAYANAN NIFAS (3)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Standar</a:t>
            </a:r>
            <a:r>
              <a:rPr lang="en-US" dirty="0" smtClean="0"/>
              <a:t> 13 : </a:t>
            </a:r>
            <a:r>
              <a:rPr lang="en-US" dirty="0" err="1" smtClean="0"/>
              <a:t>Perawatan</a:t>
            </a:r>
            <a:r>
              <a:rPr lang="en-US" dirty="0" smtClean="0"/>
              <a:t> </a:t>
            </a:r>
            <a:r>
              <a:rPr lang="en-US" dirty="0" err="1" smtClean="0"/>
              <a:t>Bayi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Lahir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Pernyataan</a:t>
            </a:r>
            <a:r>
              <a:rPr lang="en-US" dirty="0" smtClean="0"/>
              <a:t> </a:t>
            </a:r>
            <a:r>
              <a:rPr lang="en-US" dirty="0" err="1" smtClean="0"/>
              <a:t>standar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Bidan</a:t>
            </a:r>
            <a:r>
              <a:rPr lang="en-US" dirty="0" smtClean="0"/>
              <a:t> </a:t>
            </a:r>
            <a:r>
              <a:rPr lang="en-US" dirty="0" err="1" smtClean="0"/>
              <a:t>memeriksa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menilai</a:t>
            </a:r>
            <a:r>
              <a:rPr lang="en-US" dirty="0" smtClean="0"/>
              <a:t> </a:t>
            </a:r>
            <a:r>
              <a:rPr lang="en-US" dirty="0" err="1" smtClean="0"/>
              <a:t>bayi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lahir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memastikan</a:t>
            </a:r>
            <a:r>
              <a:rPr lang="en-US" dirty="0" smtClean="0"/>
              <a:t> </a:t>
            </a:r>
            <a:r>
              <a:rPr lang="en-US" dirty="0" err="1" smtClean="0"/>
              <a:t>pernafasan</a:t>
            </a:r>
            <a:r>
              <a:rPr lang="en-US" dirty="0" smtClean="0"/>
              <a:t> </a:t>
            </a:r>
            <a:r>
              <a:rPr lang="en-US" dirty="0" err="1" smtClean="0"/>
              <a:t>spontanmencegah</a:t>
            </a:r>
            <a:r>
              <a:rPr lang="en-US" dirty="0" smtClean="0"/>
              <a:t> </a:t>
            </a:r>
            <a:r>
              <a:rPr lang="en-US" dirty="0" err="1" smtClean="0"/>
              <a:t>hipoksia</a:t>
            </a:r>
            <a:r>
              <a:rPr lang="en-US" dirty="0" smtClean="0"/>
              <a:t> </a:t>
            </a:r>
            <a:r>
              <a:rPr lang="en-US" dirty="0" err="1" smtClean="0"/>
              <a:t>sekunder</a:t>
            </a:r>
            <a:r>
              <a:rPr lang="en-US" dirty="0" smtClean="0"/>
              <a:t>, </a:t>
            </a:r>
            <a:r>
              <a:rPr lang="en-US" dirty="0" err="1" smtClean="0"/>
              <a:t>menemukan</a:t>
            </a:r>
            <a:r>
              <a:rPr lang="en-US" dirty="0" smtClean="0"/>
              <a:t> </a:t>
            </a:r>
            <a:r>
              <a:rPr lang="en-US" dirty="0" err="1" smtClean="0"/>
              <a:t>kelainan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merujuk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. </a:t>
            </a:r>
            <a:r>
              <a:rPr lang="en-US" dirty="0" err="1" smtClean="0"/>
              <a:t>Bidan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mencegah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menangani</a:t>
            </a:r>
            <a:r>
              <a:rPr lang="en-US" dirty="0" smtClean="0"/>
              <a:t> </a:t>
            </a:r>
            <a:r>
              <a:rPr lang="en-US" dirty="0" err="1" smtClean="0"/>
              <a:t>hipotermia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0"/>
            <a:ext cx="8458200" cy="1219200"/>
          </a:xfrm>
          <a:ln>
            <a:solidFill>
              <a:srgbClr val="FF9900"/>
            </a:solidFill>
          </a:ln>
        </p:spPr>
        <p:txBody>
          <a:bodyPr/>
          <a:lstStyle/>
          <a:p>
            <a:r>
              <a:rPr lang="en-US" sz="4800" b="1">
                <a:solidFill>
                  <a:srgbClr val="FF9900"/>
                </a:solidFill>
                <a:effectLst/>
              </a:rPr>
              <a:t>Standar 13</a:t>
            </a:r>
            <a:br>
              <a:rPr lang="en-US" sz="4800" b="1">
                <a:solidFill>
                  <a:srgbClr val="FF9900"/>
                </a:solidFill>
                <a:effectLst/>
              </a:rPr>
            </a:br>
            <a:r>
              <a:rPr lang="en-US" sz="2800" b="1">
                <a:solidFill>
                  <a:srgbClr val="FF9900"/>
                </a:solidFill>
                <a:effectLst/>
              </a:rPr>
              <a:t>Perawatan bayi baru lahir</a:t>
            </a: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1447800"/>
            <a:ext cx="8382000" cy="5181600"/>
          </a:xfrm>
          <a:ln>
            <a:solidFill>
              <a:srgbClr val="FF9900"/>
            </a:solidFill>
          </a:ln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Char char="n"/>
            </a:pP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mampu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memeriksa</a:t>
            </a:r>
            <a:r>
              <a:rPr lang="en-US" dirty="0">
                <a:solidFill>
                  <a:schemeClr val="accent1"/>
                </a:solidFill>
              </a:rPr>
              <a:t> BBL dg </a:t>
            </a:r>
            <a:r>
              <a:rPr lang="en-US" dirty="0" err="1">
                <a:solidFill>
                  <a:schemeClr val="accent1"/>
                </a:solidFill>
              </a:rPr>
              <a:t>menggnakan</a:t>
            </a:r>
            <a:r>
              <a:rPr lang="en-US" dirty="0">
                <a:solidFill>
                  <a:schemeClr val="accent1"/>
                </a:solidFill>
              </a:rPr>
              <a:t> APGAR score</a:t>
            </a:r>
          </a:p>
          <a:p>
            <a:pPr>
              <a:lnSpc>
                <a:spcPct val="90000"/>
              </a:lnSpc>
              <a:buFont typeface="Wingdings" pitchFamily="2" charset="2"/>
              <a:buChar char="n"/>
            </a:pPr>
            <a:r>
              <a:rPr lang="en-US" dirty="0" err="1">
                <a:solidFill>
                  <a:schemeClr val="accent1"/>
                </a:solidFill>
              </a:rPr>
              <a:t>Menolong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bayi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bernafas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 smtClean="0">
                <a:solidFill>
                  <a:schemeClr val="accent1"/>
                </a:solidFill>
              </a:rPr>
              <a:t>spontan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>
                <a:solidFill>
                  <a:schemeClr val="accent1"/>
                </a:solidFill>
              </a:rPr>
              <a:t>&amp; </a:t>
            </a:r>
            <a:r>
              <a:rPr lang="en-US" dirty="0" err="1">
                <a:solidFill>
                  <a:schemeClr val="accent1"/>
                </a:solidFill>
              </a:rPr>
              <a:t>resusitasi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bl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diperlukan</a:t>
            </a:r>
            <a:endParaRPr lang="en-US" dirty="0">
              <a:solidFill>
                <a:schemeClr val="accent1"/>
              </a:solidFill>
            </a:endParaRPr>
          </a:p>
          <a:p>
            <a:pPr>
              <a:lnSpc>
                <a:spcPct val="90000"/>
              </a:lnSpc>
              <a:buFont typeface="Wingdings" pitchFamily="2" charset="2"/>
              <a:buChar char="n"/>
            </a:pPr>
            <a:r>
              <a:rPr lang="en-US" dirty="0">
                <a:solidFill>
                  <a:schemeClr val="accent1"/>
                </a:solidFill>
              </a:rPr>
              <a:t>Tanda2 </a:t>
            </a:r>
            <a:r>
              <a:rPr lang="en-US" dirty="0" err="1">
                <a:solidFill>
                  <a:schemeClr val="accent1"/>
                </a:solidFill>
              </a:rPr>
              <a:t>hipotermi</a:t>
            </a:r>
            <a:endParaRPr lang="en-US" dirty="0">
              <a:solidFill>
                <a:schemeClr val="accent1"/>
              </a:solidFill>
            </a:endParaRPr>
          </a:p>
          <a:p>
            <a:pPr>
              <a:lnSpc>
                <a:spcPct val="90000"/>
              </a:lnSpc>
              <a:buFont typeface="Wingdings" pitchFamily="2" charset="2"/>
              <a:buChar char="n"/>
            </a:pPr>
            <a:r>
              <a:rPr lang="en-US" dirty="0" err="1">
                <a:solidFill>
                  <a:schemeClr val="accent1"/>
                </a:solidFill>
              </a:rPr>
              <a:t>Melakukan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kontak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klt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antra</a:t>
            </a:r>
            <a:r>
              <a:rPr lang="en-US" dirty="0">
                <a:solidFill>
                  <a:schemeClr val="accent1"/>
                </a:solidFill>
              </a:rPr>
              <a:t>  </a:t>
            </a:r>
            <a:r>
              <a:rPr lang="en-US" dirty="0" err="1">
                <a:solidFill>
                  <a:schemeClr val="accent1"/>
                </a:solidFill>
              </a:rPr>
              <a:t>ibu</a:t>
            </a:r>
            <a:r>
              <a:rPr lang="en-US" dirty="0">
                <a:solidFill>
                  <a:schemeClr val="accent1"/>
                </a:solidFill>
              </a:rPr>
              <a:t> dg </a:t>
            </a:r>
            <a:r>
              <a:rPr lang="en-US" dirty="0" err="1">
                <a:solidFill>
                  <a:schemeClr val="accent1"/>
                </a:solidFill>
              </a:rPr>
              <a:t>bayi</a:t>
            </a:r>
            <a:endParaRPr lang="en-US" dirty="0">
              <a:solidFill>
                <a:schemeClr val="accent1"/>
              </a:solidFill>
            </a:endParaRPr>
          </a:p>
          <a:p>
            <a:pPr>
              <a:lnSpc>
                <a:spcPct val="90000"/>
              </a:lnSpc>
              <a:buFont typeface="Wingdings" pitchFamily="2" charset="2"/>
              <a:buChar char="n"/>
            </a:pPr>
            <a:r>
              <a:rPr lang="en-US" dirty="0" err="1">
                <a:solidFill>
                  <a:schemeClr val="accent1"/>
                </a:solidFill>
              </a:rPr>
              <a:t>Memotong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tali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pst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dan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merawatnya</a:t>
            </a:r>
            <a:endParaRPr lang="en-US" dirty="0">
              <a:solidFill>
                <a:schemeClr val="accent1"/>
              </a:solidFill>
            </a:endParaRPr>
          </a:p>
          <a:p>
            <a:pPr>
              <a:lnSpc>
                <a:spcPct val="90000"/>
              </a:lnSpc>
              <a:buFont typeface="Wingdings" pitchFamily="2" charset="2"/>
              <a:buChar char="n"/>
            </a:pPr>
            <a:r>
              <a:rPr lang="en-US" dirty="0" err="1">
                <a:solidFill>
                  <a:schemeClr val="accent1"/>
                </a:solidFill>
              </a:rPr>
              <a:t>Pemberian</a:t>
            </a:r>
            <a:r>
              <a:rPr lang="en-US" dirty="0">
                <a:solidFill>
                  <a:schemeClr val="accent1"/>
                </a:solidFill>
              </a:rPr>
              <a:t> ASI 2 jam </a:t>
            </a:r>
            <a:r>
              <a:rPr lang="en-US" dirty="0" err="1">
                <a:solidFill>
                  <a:schemeClr val="accent1"/>
                </a:solidFill>
              </a:rPr>
              <a:t>pertama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sth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bayi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lhr</a:t>
            </a:r>
            <a:endParaRPr lang="en-US" dirty="0">
              <a:solidFill>
                <a:schemeClr val="accent1"/>
              </a:solidFill>
            </a:endParaRPr>
          </a:p>
          <a:p>
            <a:pPr>
              <a:lnSpc>
                <a:spcPct val="90000"/>
              </a:lnSpc>
              <a:buFont typeface="Wingdings" pitchFamily="2" charset="2"/>
              <a:buChar char="n"/>
            </a:pPr>
            <a:r>
              <a:rPr lang="en-US" dirty="0" err="1">
                <a:solidFill>
                  <a:schemeClr val="accent1"/>
                </a:solidFill>
              </a:rPr>
              <a:t>Rujuk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dalam</a:t>
            </a:r>
            <a:r>
              <a:rPr lang="en-US" dirty="0">
                <a:solidFill>
                  <a:schemeClr val="accent1"/>
                </a:solidFill>
              </a:rPr>
              <a:t> 24 jam, </a:t>
            </a:r>
            <a:r>
              <a:rPr lang="en-US" dirty="0" err="1">
                <a:solidFill>
                  <a:schemeClr val="accent1"/>
                </a:solidFill>
              </a:rPr>
              <a:t>bl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bayi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tdk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mengeluarkan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urin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dan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mekonium</a:t>
            </a:r>
            <a:endParaRPr lang="en-US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72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72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7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728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728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728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728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7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7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7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7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7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7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7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97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500"/>
                            </p:stCondLst>
                            <p:childTnLst>
                              <p:par>
                                <p:cTn id="32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00"/>
                            </p:stCondLst>
                            <p:childTnLst>
                              <p:par>
                                <p:cTn id="39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97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7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7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97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500"/>
                            </p:stCondLst>
                            <p:childTnLst>
                              <p:par>
                                <p:cTn id="46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97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97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97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97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000"/>
                            </p:stCondLst>
                            <p:childTnLst>
                              <p:par>
                                <p:cTn id="53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97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97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97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97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4500"/>
                            </p:stCondLst>
                            <p:childTnLst>
                              <p:par>
                                <p:cTn id="60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972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972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972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972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82" grpId="0" animBg="1"/>
      <p:bldP spid="97283" grpId="0" build="p" animBg="1"/>
    </p:bld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Standar</a:t>
            </a:r>
            <a:r>
              <a:rPr lang="en-US" dirty="0" smtClean="0"/>
              <a:t> 14 : </a:t>
            </a:r>
            <a:r>
              <a:rPr lang="en-US" dirty="0" err="1" smtClean="0"/>
              <a:t>Penanganan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Jam </a:t>
            </a:r>
            <a:r>
              <a:rPr lang="en-US" dirty="0" err="1" smtClean="0"/>
              <a:t>Pertama</a:t>
            </a:r>
            <a:r>
              <a:rPr lang="en-US" dirty="0" smtClean="0"/>
              <a:t> </a:t>
            </a:r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Persalinan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Pernyataan</a:t>
            </a:r>
            <a:r>
              <a:rPr lang="en-US" dirty="0" smtClean="0"/>
              <a:t> </a:t>
            </a:r>
            <a:r>
              <a:rPr lang="en-US" dirty="0" err="1" smtClean="0"/>
              <a:t>standar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Bidan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pemantauan</a:t>
            </a:r>
            <a:r>
              <a:rPr lang="en-US" dirty="0" smtClean="0"/>
              <a:t> </a:t>
            </a:r>
            <a:r>
              <a:rPr lang="en-US" dirty="0" err="1" smtClean="0"/>
              <a:t>ibu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bayi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terjadinya</a:t>
            </a:r>
            <a:r>
              <a:rPr lang="en-US" dirty="0" smtClean="0"/>
              <a:t> </a:t>
            </a:r>
            <a:r>
              <a:rPr lang="en-US" dirty="0" err="1" smtClean="0"/>
              <a:t>komplikasi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jam </a:t>
            </a:r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persalinan</a:t>
            </a:r>
            <a:r>
              <a:rPr lang="en-US" dirty="0" smtClean="0"/>
              <a:t>,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yang </a:t>
            </a:r>
            <a:r>
              <a:rPr lang="en-US" dirty="0" err="1" smtClean="0"/>
              <a:t>diperlukan</a:t>
            </a:r>
            <a:r>
              <a:rPr lang="en-US" dirty="0" smtClean="0"/>
              <a:t>. Di </a:t>
            </a:r>
            <a:r>
              <a:rPr lang="en-US" dirty="0" err="1" smtClean="0"/>
              <a:t>samping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, </a:t>
            </a:r>
            <a:r>
              <a:rPr lang="en-US" dirty="0" err="1" smtClean="0"/>
              <a:t>bidan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penjelasan</a:t>
            </a:r>
            <a:r>
              <a:rPr lang="en-US" dirty="0" smtClean="0"/>
              <a:t> </a:t>
            </a:r>
            <a:r>
              <a:rPr lang="en-US" dirty="0" err="1" smtClean="0"/>
              <a:t>tentangan</a:t>
            </a:r>
            <a:r>
              <a:rPr lang="en-US" dirty="0" smtClean="0"/>
              <a:t> </a:t>
            </a:r>
            <a:r>
              <a:rPr lang="en-US" dirty="0" err="1" smtClean="0"/>
              <a:t>hal-hal</a:t>
            </a:r>
            <a:r>
              <a:rPr lang="en-US" dirty="0" smtClean="0"/>
              <a:t> </a:t>
            </a:r>
            <a:r>
              <a:rPr lang="en-US" dirty="0" err="1" smtClean="0"/>
              <a:t>mempercepat</a:t>
            </a:r>
            <a:r>
              <a:rPr lang="en-US" dirty="0" smtClean="0"/>
              <a:t> </a:t>
            </a:r>
            <a:r>
              <a:rPr lang="en-US" dirty="0" err="1" smtClean="0"/>
              <a:t>pulihnya</a:t>
            </a:r>
            <a:r>
              <a:rPr lang="en-US" dirty="0" smtClean="0"/>
              <a:t> </a:t>
            </a:r>
            <a:r>
              <a:rPr lang="en-US" dirty="0" err="1" smtClean="0"/>
              <a:t>kesehatan</a:t>
            </a:r>
            <a:r>
              <a:rPr lang="en-US" dirty="0" smtClean="0"/>
              <a:t> </a:t>
            </a:r>
            <a:r>
              <a:rPr lang="en-US" dirty="0" err="1" smtClean="0"/>
              <a:t>ibu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ibu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memulai</a:t>
            </a:r>
            <a:r>
              <a:rPr lang="en-US" dirty="0" smtClean="0"/>
              <a:t> </a:t>
            </a:r>
            <a:r>
              <a:rPr lang="en-US" dirty="0" err="1" smtClean="0"/>
              <a:t>pemberian</a:t>
            </a:r>
            <a:r>
              <a:rPr lang="en-US" dirty="0" smtClean="0"/>
              <a:t> ASI.</a:t>
            </a:r>
            <a:endParaRPr lang="en-US" dirty="0"/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0"/>
            <a:ext cx="8458200" cy="1524000"/>
          </a:xfrm>
          <a:ln>
            <a:solidFill>
              <a:srgbClr val="FF9900"/>
            </a:solidFill>
          </a:ln>
        </p:spPr>
        <p:txBody>
          <a:bodyPr/>
          <a:lstStyle/>
          <a:p>
            <a:r>
              <a:rPr lang="en-US" sz="4800" b="1">
                <a:solidFill>
                  <a:srgbClr val="FF9900"/>
                </a:solidFill>
                <a:effectLst/>
              </a:rPr>
              <a:t>Standar 14</a:t>
            </a:r>
            <a:br>
              <a:rPr lang="en-US" sz="4800" b="1">
                <a:solidFill>
                  <a:srgbClr val="FF9900"/>
                </a:solidFill>
                <a:effectLst/>
              </a:rPr>
            </a:br>
            <a:r>
              <a:rPr lang="en-US" sz="2800" b="1">
                <a:solidFill>
                  <a:srgbClr val="FF9900"/>
                </a:solidFill>
                <a:effectLst/>
              </a:rPr>
              <a:t>Penanganan pd 2 jam pertama setelah persalinan</a:t>
            </a:r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1676400"/>
            <a:ext cx="8382000" cy="4953000"/>
          </a:xfrm>
          <a:ln>
            <a:solidFill>
              <a:srgbClr val="FF9900"/>
            </a:solidFill>
          </a:ln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Char char="n"/>
            </a:pPr>
            <a:r>
              <a:rPr lang="en-US">
                <a:solidFill>
                  <a:schemeClr val="accent1"/>
                </a:solidFill>
              </a:rPr>
              <a:t> Mjg ibu &amp; bayi pd 2 jam sesudah persallinan</a:t>
            </a:r>
          </a:p>
          <a:p>
            <a:pPr>
              <a:lnSpc>
                <a:spcPct val="90000"/>
              </a:lnSpc>
              <a:buFont typeface="Wingdings" pitchFamily="2" charset="2"/>
              <a:buChar char="n"/>
            </a:pPr>
            <a:r>
              <a:rPr lang="en-US">
                <a:solidFill>
                  <a:schemeClr val="accent1"/>
                </a:solidFill>
              </a:rPr>
              <a:t>Letakkan bayi didada ibu agar tjd kontak klt</a:t>
            </a:r>
          </a:p>
          <a:p>
            <a:pPr>
              <a:lnSpc>
                <a:spcPct val="90000"/>
              </a:lnSpc>
              <a:buFont typeface="Wingdings" pitchFamily="2" charset="2"/>
              <a:buChar char="n"/>
            </a:pPr>
            <a:r>
              <a:rPr lang="en-US">
                <a:solidFill>
                  <a:schemeClr val="accent1"/>
                </a:solidFill>
              </a:rPr>
              <a:t>Observasi fundus Uteri</a:t>
            </a:r>
          </a:p>
          <a:p>
            <a:pPr>
              <a:lnSpc>
                <a:spcPct val="90000"/>
              </a:lnSpc>
              <a:buFont typeface="Wingdings" pitchFamily="2" charset="2"/>
              <a:buChar char="n"/>
            </a:pPr>
            <a:r>
              <a:rPr lang="en-US">
                <a:solidFill>
                  <a:schemeClr val="accent1"/>
                </a:solidFill>
              </a:rPr>
              <a:t>Dagnosa bl tjd perdarahan yang banyak</a:t>
            </a:r>
          </a:p>
          <a:p>
            <a:pPr>
              <a:lnSpc>
                <a:spcPct val="90000"/>
              </a:lnSpc>
              <a:buFont typeface="Wingdings" pitchFamily="2" charset="2"/>
              <a:buChar char="n"/>
            </a:pPr>
            <a:r>
              <a:rPr lang="en-US">
                <a:solidFill>
                  <a:schemeClr val="accent1"/>
                </a:solidFill>
              </a:rPr>
              <a:t>Tentukan diagnosa bl gangguan tjd pd bayi</a:t>
            </a:r>
          </a:p>
          <a:p>
            <a:pPr>
              <a:lnSpc>
                <a:spcPct val="90000"/>
              </a:lnSpc>
              <a:buFont typeface="Wingdings" pitchFamily="2" charset="2"/>
              <a:buChar char="n"/>
            </a:pPr>
            <a:r>
              <a:rPr lang="en-US">
                <a:solidFill>
                  <a:schemeClr val="accent1"/>
                </a:solidFill>
              </a:rPr>
              <a:t>Kosongkan KK</a:t>
            </a:r>
          </a:p>
          <a:p>
            <a:pPr>
              <a:lnSpc>
                <a:spcPct val="90000"/>
              </a:lnSpc>
              <a:buFont typeface="Wingdings" pitchFamily="2" charset="2"/>
              <a:buChar char="n"/>
            </a:pPr>
            <a:r>
              <a:rPr lang="en-US">
                <a:solidFill>
                  <a:schemeClr val="accent1"/>
                </a:solidFill>
              </a:rPr>
              <a:t>Bersihkan tubuh ibu</a:t>
            </a:r>
          </a:p>
          <a:p>
            <a:pPr>
              <a:lnSpc>
                <a:spcPct val="90000"/>
              </a:lnSpc>
              <a:buFont typeface="Wingdings" pitchFamily="2" charset="2"/>
              <a:buChar char="n"/>
            </a:pPr>
            <a:r>
              <a:rPr lang="en-US">
                <a:solidFill>
                  <a:schemeClr val="accent1"/>
                </a:solidFill>
              </a:rPr>
              <a:t>Tetekkan bayi pd ibu utk merangsang ASI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83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83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8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8307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8307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830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830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8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8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8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8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83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83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83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983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500"/>
                            </p:stCondLst>
                            <p:childTnLst>
                              <p:par>
                                <p:cTn id="32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983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83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83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983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00"/>
                            </p:stCondLst>
                            <p:childTnLst>
                              <p:par>
                                <p:cTn id="39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983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83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83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983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500"/>
                            </p:stCondLst>
                            <p:childTnLst>
                              <p:par>
                                <p:cTn id="46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983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983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983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983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000"/>
                            </p:stCondLst>
                            <p:childTnLst>
                              <p:par>
                                <p:cTn id="53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983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983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983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983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4500"/>
                            </p:stCondLst>
                            <p:childTnLst>
                              <p:par>
                                <p:cTn id="60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983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983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983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983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0"/>
                            </p:stCondLst>
                            <p:childTnLst>
                              <p:par>
                                <p:cTn id="67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983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983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983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983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306" grpId="0" animBg="1"/>
      <p:bldP spid="98307" grpId="0" build="p" animBg="1"/>
    </p:bld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Standar</a:t>
            </a:r>
            <a:r>
              <a:rPr lang="en-US" dirty="0" smtClean="0"/>
              <a:t> 15 :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Ibu</a:t>
            </a:r>
            <a:r>
              <a:rPr lang="en-US" dirty="0" smtClean="0"/>
              <a:t> Dan </a:t>
            </a:r>
            <a:r>
              <a:rPr lang="en-US" dirty="0" err="1" smtClean="0"/>
              <a:t>Bayi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Nifas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Pernyataan</a:t>
            </a:r>
            <a:r>
              <a:rPr lang="en-US" dirty="0" smtClean="0"/>
              <a:t> </a:t>
            </a:r>
            <a:r>
              <a:rPr lang="en-US" dirty="0" err="1" smtClean="0"/>
              <a:t>standar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Bidan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selama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nifas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kunjungan</a:t>
            </a:r>
            <a:r>
              <a:rPr lang="en-US" dirty="0" smtClean="0"/>
              <a:t> </a:t>
            </a:r>
            <a:r>
              <a:rPr lang="en-US" dirty="0" err="1" smtClean="0"/>
              <a:t>rumah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hari</a:t>
            </a:r>
            <a:r>
              <a:rPr lang="en-US" dirty="0" smtClean="0"/>
              <a:t> </a:t>
            </a:r>
            <a:r>
              <a:rPr lang="en-US" dirty="0" err="1" smtClean="0"/>
              <a:t>ketiga</a:t>
            </a:r>
            <a:r>
              <a:rPr lang="en-US" dirty="0" smtClean="0"/>
              <a:t>, </a:t>
            </a:r>
            <a:r>
              <a:rPr lang="en-US" dirty="0" err="1" smtClean="0"/>
              <a:t>minggu</a:t>
            </a:r>
            <a:r>
              <a:rPr lang="en-US" dirty="0" smtClean="0"/>
              <a:t> </a:t>
            </a:r>
            <a:r>
              <a:rPr lang="en-US" dirty="0" err="1" smtClean="0"/>
              <a:t>kedua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minggu</a:t>
            </a:r>
            <a:r>
              <a:rPr lang="en-US" dirty="0" smtClean="0"/>
              <a:t> </a:t>
            </a:r>
            <a:r>
              <a:rPr lang="en-US" dirty="0" err="1" smtClean="0"/>
              <a:t>keenam</a:t>
            </a:r>
            <a:r>
              <a:rPr lang="en-US" dirty="0" smtClean="0"/>
              <a:t> </a:t>
            </a:r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persalinan</a:t>
            </a:r>
            <a:r>
              <a:rPr lang="en-US" dirty="0" smtClean="0"/>
              <a:t>,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pemulihan</a:t>
            </a:r>
            <a:r>
              <a:rPr lang="en-US" dirty="0" smtClean="0"/>
              <a:t> </a:t>
            </a:r>
            <a:r>
              <a:rPr lang="en-US" dirty="0" err="1" smtClean="0"/>
              <a:t>ibu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bayi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penanganan</a:t>
            </a:r>
            <a:r>
              <a:rPr lang="en-US" dirty="0" smtClean="0"/>
              <a:t> </a:t>
            </a:r>
            <a:r>
              <a:rPr lang="en-US" dirty="0" err="1" smtClean="0"/>
              <a:t>tali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 yang </a:t>
            </a:r>
            <a:r>
              <a:rPr lang="en-US" dirty="0" err="1" smtClean="0"/>
              <a:t>benar</a:t>
            </a:r>
            <a:r>
              <a:rPr lang="en-US" dirty="0" smtClean="0"/>
              <a:t>; </a:t>
            </a:r>
            <a:r>
              <a:rPr lang="en-US" dirty="0" err="1" smtClean="0"/>
              <a:t>penemuanan</a:t>
            </a:r>
            <a:r>
              <a:rPr lang="en-US" dirty="0" smtClean="0"/>
              <a:t> </a:t>
            </a:r>
            <a:r>
              <a:rPr lang="en-US" dirty="0" err="1" smtClean="0"/>
              <a:t>dini</a:t>
            </a:r>
            <a:r>
              <a:rPr lang="en-US" dirty="0" smtClean="0"/>
              <a:t> </a:t>
            </a:r>
            <a:r>
              <a:rPr lang="en-US" dirty="0" err="1" smtClean="0"/>
              <a:t>penanganan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rujukan</a:t>
            </a:r>
            <a:r>
              <a:rPr lang="en-US" dirty="0" smtClean="0"/>
              <a:t> </a:t>
            </a:r>
            <a:r>
              <a:rPr lang="en-US" dirty="0" err="1" smtClean="0"/>
              <a:t>komplikasi</a:t>
            </a:r>
            <a:r>
              <a:rPr lang="en-US" dirty="0" smtClean="0"/>
              <a:t> yang </a:t>
            </a:r>
            <a:r>
              <a:rPr lang="en-US" dirty="0" err="1" smtClean="0"/>
              <a:t>mungkin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nifas</a:t>
            </a:r>
            <a:r>
              <a:rPr lang="en-US" dirty="0" smtClean="0"/>
              <a:t>;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penjelasan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kesehatan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, </a:t>
            </a:r>
            <a:r>
              <a:rPr lang="en-US" dirty="0" err="1" smtClean="0"/>
              <a:t>kebersihan</a:t>
            </a:r>
            <a:r>
              <a:rPr lang="en-US" dirty="0" smtClean="0"/>
              <a:t> </a:t>
            </a:r>
            <a:r>
              <a:rPr lang="en-US" dirty="0" err="1" smtClean="0"/>
              <a:t>perorangan</a:t>
            </a:r>
            <a:r>
              <a:rPr lang="en-US" dirty="0" smtClean="0"/>
              <a:t>, </a:t>
            </a:r>
            <a:r>
              <a:rPr lang="en-US" dirty="0" err="1" smtClean="0"/>
              <a:t>makanan</a:t>
            </a:r>
            <a:r>
              <a:rPr lang="en-US" dirty="0" smtClean="0"/>
              <a:t> </a:t>
            </a:r>
            <a:r>
              <a:rPr lang="en-US" dirty="0" err="1" smtClean="0"/>
              <a:t>bergizi</a:t>
            </a:r>
            <a:r>
              <a:rPr lang="en-US" dirty="0" smtClean="0"/>
              <a:t>, </a:t>
            </a:r>
            <a:r>
              <a:rPr lang="en-US" dirty="0" err="1" smtClean="0"/>
              <a:t>perawatan</a:t>
            </a:r>
            <a:r>
              <a:rPr lang="en-US" dirty="0" smtClean="0"/>
              <a:t> </a:t>
            </a:r>
            <a:r>
              <a:rPr lang="en-US" dirty="0" err="1" smtClean="0"/>
              <a:t>bayi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lahir</a:t>
            </a:r>
            <a:r>
              <a:rPr lang="en-US" dirty="0" smtClean="0"/>
              <a:t>, </a:t>
            </a:r>
            <a:r>
              <a:rPr lang="en-US" dirty="0" err="1" smtClean="0"/>
              <a:t>pemberian</a:t>
            </a:r>
            <a:r>
              <a:rPr lang="en-US" dirty="0" smtClean="0"/>
              <a:t> ASI, </a:t>
            </a:r>
            <a:r>
              <a:rPr lang="en-US" dirty="0" err="1" smtClean="0"/>
              <a:t>imunisasi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KB</a:t>
            </a:r>
            <a:endParaRPr lang="en-US" dirty="0"/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STANDAR PENANGANAN KEGAWATAN OBSTETRI DAN NEONATAL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Standar</a:t>
            </a:r>
            <a:r>
              <a:rPr lang="en-US" dirty="0" smtClean="0"/>
              <a:t> 16 : </a:t>
            </a:r>
            <a:r>
              <a:rPr lang="en-US" dirty="0" err="1" smtClean="0"/>
              <a:t>Penanganan</a:t>
            </a:r>
            <a:r>
              <a:rPr lang="en-US" dirty="0" smtClean="0"/>
              <a:t> </a:t>
            </a:r>
            <a:r>
              <a:rPr lang="en-US" dirty="0" err="1" smtClean="0"/>
              <a:t>Perdarahan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Kehamilan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Trimester III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Pernyataan</a:t>
            </a:r>
            <a:r>
              <a:rPr lang="en-US" dirty="0" smtClean="0"/>
              <a:t> </a:t>
            </a:r>
            <a:r>
              <a:rPr lang="en-US" dirty="0" err="1" smtClean="0"/>
              <a:t>standar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Bidan</a:t>
            </a:r>
            <a:r>
              <a:rPr lang="en-US" dirty="0" smtClean="0"/>
              <a:t> </a:t>
            </a:r>
            <a:r>
              <a:rPr lang="en-US" dirty="0" err="1" smtClean="0"/>
              <a:t>mengenali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tepat</a:t>
            </a:r>
            <a:r>
              <a:rPr lang="en-US" dirty="0" smtClean="0"/>
              <a:t> </a:t>
            </a:r>
            <a:r>
              <a:rPr lang="en-US" dirty="0" err="1" smtClean="0"/>
              <a:t>tanda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gejala</a:t>
            </a:r>
            <a:r>
              <a:rPr lang="en-US" dirty="0" smtClean="0"/>
              <a:t> </a:t>
            </a:r>
            <a:r>
              <a:rPr lang="en-US" dirty="0" err="1" smtClean="0"/>
              <a:t>perdarahan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kehamilan</a:t>
            </a:r>
            <a:r>
              <a:rPr lang="en-US" dirty="0" smtClean="0"/>
              <a:t>,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pertolongan</a:t>
            </a:r>
            <a:r>
              <a:rPr lang="en-US" dirty="0" smtClean="0"/>
              <a:t> </a:t>
            </a:r>
            <a:r>
              <a:rPr lang="en-US" dirty="0" err="1" smtClean="0"/>
              <a:t>pertama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merujuknya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SIKLUS YANG HARUS DITAMBAH DARI PROGRAM MENJAGA MUTU</a:t>
            </a:r>
            <a:endParaRPr lang="id-ID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59883630"/>
              </p:ext>
            </p:extLst>
          </p:nvPr>
        </p:nvGraphicFramePr>
        <p:xfrm>
          <a:off x="457200" y="1935163"/>
          <a:ext cx="8229600" cy="438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15528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0"/>
            <a:ext cx="8458200" cy="1219200"/>
          </a:xfrm>
          <a:ln>
            <a:solidFill>
              <a:srgbClr val="FF9900"/>
            </a:solidFill>
          </a:ln>
        </p:spPr>
        <p:txBody>
          <a:bodyPr/>
          <a:lstStyle/>
          <a:p>
            <a:r>
              <a:rPr lang="en-US" sz="4800" b="1">
                <a:solidFill>
                  <a:srgbClr val="FF9900"/>
                </a:solidFill>
                <a:effectLst/>
              </a:rPr>
              <a:t>Standar 16</a:t>
            </a:r>
            <a:br>
              <a:rPr lang="en-US" sz="4800" b="1">
                <a:solidFill>
                  <a:srgbClr val="FF9900"/>
                </a:solidFill>
                <a:effectLst/>
              </a:rPr>
            </a:br>
            <a:r>
              <a:rPr lang="en-US" sz="2800" b="1">
                <a:solidFill>
                  <a:srgbClr val="FF9900"/>
                </a:solidFill>
                <a:effectLst/>
              </a:rPr>
              <a:t>Penanganan petrdarahan kehamilan TM 3</a:t>
            </a: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1447800"/>
            <a:ext cx="8382000" cy="5181600"/>
          </a:xfrm>
          <a:ln>
            <a:solidFill>
              <a:srgbClr val="FF9900"/>
            </a:solidFill>
          </a:ln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Char char="n"/>
            </a:pPr>
            <a:r>
              <a:rPr lang="en-US">
                <a:solidFill>
                  <a:schemeClr val="accent1"/>
                </a:solidFill>
              </a:rPr>
              <a:t> mampu memeriksa BBL dg menggnakan APGAR score</a:t>
            </a:r>
          </a:p>
          <a:p>
            <a:pPr>
              <a:lnSpc>
                <a:spcPct val="90000"/>
              </a:lnSpc>
              <a:buFont typeface="Wingdings" pitchFamily="2" charset="2"/>
              <a:buChar char="n"/>
            </a:pPr>
            <a:r>
              <a:rPr lang="en-US">
                <a:solidFill>
                  <a:schemeClr val="accent1"/>
                </a:solidFill>
              </a:rPr>
              <a:t>Menolong bayi bernafas spopntan &amp; resusitasi bl diperlukan</a:t>
            </a:r>
          </a:p>
          <a:p>
            <a:pPr>
              <a:lnSpc>
                <a:spcPct val="90000"/>
              </a:lnSpc>
              <a:buFont typeface="Wingdings" pitchFamily="2" charset="2"/>
              <a:buChar char="n"/>
            </a:pPr>
            <a:r>
              <a:rPr lang="en-US">
                <a:solidFill>
                  <a:schemeClr val="accent1"/>
                </a:solidFill>
              </a:rPr>
              <a:t>Tanda2 hipotermi</a:t>
            </a:r>
          </a:p>
          <a:p>
            <a:pPr>
              <a:lnSpc>
                <a:spcPct val="90000"/>
              </a:lnSpc>
              <a:buFont typeface="Wingdings" pitchFamily="2" charset="2"/>
              <a:buChar char="n"/>
            </a:pPr>
            <a:r>
              <a:rPr lang="en-US">
                <a:solidFill>
                  <a:schemeClr val="accent1"/>
                </a:solidFill>
              </a:rPr>
              <a:t>Melakukan kontak klt antra  ibu dg bayi</a:t>
            </a:r>
          </a:p>
          <a:p>
            <a:pPr>
              <a:lnSpc>
                <a:spcPct val="90000"/>
              </a:lnSpc>
              <a:buFont typeface="Wingdings" pitchFamily="2" charset="2"/>
              <a:buChar char="n"/>
            </a:pPr>
            <a:r>
              <a:rPr lang="en-US">
                <a:solidFill>
                  <a:schemeClr val="accent1"/>
                </a:solidFill>
              </a:rPr>
              <a:t>Memotong tali pst dan merawatnya</a:t>
            </a:r>
          </a:p>
          <a:p>
            <a:pPr>
              <a:lnSpc>
                <a:spcPct val="90000"/>
              </a:lnSpc>
              <a:buFont typeface="Wingdings" pitchFamily="2" charset="2"/>
              <a:buChar char="n"/>
            </a:pPr>
            <a:r>
              <a:rPr lang="en-US">
                <a:solidFill>
                  <a:schemeClr val="accent1"/>
                </a:solidFill>
              </a:rPr>
              <a:t>Pemberian ASI 2 jam pertama sth bayi lhr</a:t>
            </a:r>
          </a:p>
          <a:p>
            <a:pPr>
              <a:lnSpc>
                <a:spcPct val="90000"/>
              </a:lnSpc>
              <a:buFont typeface="Wingdings" pitchFamily="2" charset="2"/>
              <a:buChar char="n"/>
            </a:pPr>
            <a:r>
              <a:rPr lang="en-US">
                <a:solidFill>
                  <a:schemeClr val="accent1"/>
                </a:solidFill>
              </a:rPr>
              <a:t>Rujuk dalam 24 jam, bl bayi tdk mengeluarkan urin dan mekonium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03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03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00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0355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0355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035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035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0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0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0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0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0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0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0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00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500"/>
                            </p:stCondLst>
                            <p:childTnLst>
                              <p:par>
                                <p:cTn id="32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00"/>
                            </p:stCondLst>
                            <p:childTnLst>
                              <p:par>
                                <p:cTn id="39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00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0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0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00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500"/>
                            </p:stCondLst>
                            <p:childTnLst>
                              <p:par>
                                <p:cTn id="46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00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00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00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00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000"/>
                            </p:stCondLst>
                            <p:childTnLst>
                              <p:par>
                                <p:cTn id="53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003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003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003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003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4500"/>
                            </p:stCondLst>
                            <p:childTnLst>
                              <p:par>
                                <p:cTn id="60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003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003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003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003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4" grpId="0" animBg="1"/>
      <p:bldP spid="100355" grpId="0" build="p" animBg="1"/>
    </p:bld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Standar</a:t>
            </a:r>
            <a:r>
              <a:rPr lang="en-US" dirty="0" smtClean="0"/>
              <a:t> 17 : </a:t>
            </a:r>
            <a:r>
              <a:rPr lang="en-US" dirty="0" err="1" smtClean="0"/>
              <a:t>Penanganan</a:t>
            </a:r>
            <a:r>
              <a:rPr lang="en-US" dirty="0" smtClean="0"/>
              <a:t> </a:t>
            </a:r>
            <a:r>
              <a:rPr lang="en-US" dirty="0" err="1" smtClean="0"/>
              <a:t>Kegawatan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Eklamsia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err="1" smtClean="0"/>
              <a:t>Pernyataan</a:t>
            </a:r>
            <a:r>
              <a:rPr lang="en-US" dirty="0" smtClean="0"/>
              <a:t> </a:t>
            </a:r>
            <a:r>
              <a:rPr lang="en-US" dirty="0" err="1" smtClean="0"/>
              <a:t>standar</a:t>
            </a:r>
            <a:endParaRPr lang="en-US" dirty="0" smtClean="0"/>
          </a:p>
          <a:p>
            <a:pPr lvl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Bidan</a:t>
            </a:r>
            <a:r>
              <a:rPr lang="en-US" dirty="0" smtClean="0"/>
              <a:t> </a:t>
            </a:r>
            <a:r>
              <a:rPr lang="en-US" dirty="0" err="1" smtClean="0"/>
              <a:t>mengenali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tepat</a:t>
            </a:r>
            <a:r>
              <a:rPr lang="en-US" dirty="0" smtClean="0"/>
              <a:t> </a:t>
            </a:r>
            <a:r>
              <a:rPr lang="en-US" dirty="0" err="1" smtClean="0"/>
              <a:t>tanda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gejala</a:t>
            </a:r>
            <a:r>
              <a:rPr lang="en-US" dirty="0" smtClean="0"/>
              <a:t> </a:t>
            </a:r>
            <a:r>
              <a:rPr lang="en-US" dirty="0" err="1" smtClean="0"/>
              <a:t>eklamsia</a:t>
            </a:r>
            <a:r>
              <a:rPr lang="en-US" dirty="0" smtClean="0"/>
              <a:t> </a:t>
            </a:r>
            <a:r>
              <a:rPr lang="en-US" dirty="0" err="1" smtClean="0"/>
              <a:t>mengancam</a:t>
            </a:r>
            <a:r>
              <a:rPr lang="en-US" dirty="0" smtClean="0"/>
              <a:t>. Serta </a:t>
            </a:r>
            <a:r>
              <a:rPr lang="en-US" dirty="0" err="1" smtClean="0"/>
              <a:t>merujuk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pertolongan</a:t>
            </a:r>
            <a:r>
              <a:rPr lang="en-US" dirty="0" smtClean="0"/>
              <a:t> </a:t>
            </a:r>
            <a:r>
              <a:rPr lang="en-US" dirty="0" err="1" smtClean="0"/>
              <a:t>pertama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0"/>
            <a:ext cx="8458200" cy="1219200"/>
          </a:xfrm>
          <a:ln>
            <a:solidFill>
              <a:srgbClr val="FF9900"/>
            </a:solidFill>
          </a:ln>
        </p:spPr>
        <p:txBody>
          <a:bodyPr/>
          <a:lstStyle/>
          <a:p>
            <a:r>
              <a:rPr lang="en-US" sz="4800" b="1">
                <a:solidFill>
                  <a:srgbClr val="FF9900"/>
                </a:solidFill>
                <a:effectLst/>
              </a:rPr>
              <a:t>Standar 17</a:t>
            </a:r>
            <a:br>
              <a:rPr lang="en-US" sz="4800" b="1">
                <a:solidFill>
                  <a:srgbClr val="FF9900"/>
                </a:solidFill>
                <a:effectLst/>
              </a:rPr>
            </a:br>
            <a:r>
              <a:rPr lang="en-US" sz="2800" b="1">
                <a:solidFill>
                  <a:srgbClr val="FF9900"/>
                </a:solidFill>
                <a:effectLst/>
              </a:rPr>
              <a:t>Penanganan kegawatan Eklamsia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1447800"/>
            <a:ext cx="8382000" cy="5181600"/>
          </a:xfrm>
          <a:ln>
            <a:solidFill>
              <a:srgbClr val="FF9900"/>
            </a:solidFill>
          </a:ln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Char char="n"/>
            </a:pP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Mampu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menegakkan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diagnosa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Eklamsia</a:t>
            </a:r>
            <a:endParaRPr lang="en-US" dirty="0">
              <a:solidFill>
                <a:schemeClr val="accent1"/>
              </a:solidFill>
            </a:endParaRPr>
          </a:p>
          <a:p>
            <a:pPr>
              <a:lnSpc>
                <a:spcPct val="90000"/>
              </a:lnSpc>
              <a:buFont typeface="Wingdings" pitchFamily="2" charset="2"/>
              <a:buChar char="n"/>
            </a:pPr>
            <a:r>
              <a:rPr lang="en-US" dirty="0" err="1">
                <a:solidFill>
                  <a:schemeClr val="accent1"/>
                </a:solidFill>
              </a:rPr>
              <a:t>Tersedianya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alat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utk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diagnosa</a:t>
            </a:r>
            <a:r>
              <a:rPr lang="en-US" dirty="0">
                <a:solidFill>
                  <a:schemeClr val="accent1"/>
                </a:solidFill>
              </a:rPr>
              <a:t> &amp; </a:t>
            </a:r>
            <a:r>
              <a:rPr lang="en-US" dirty="0" err="1">
                <a:solidFill>
                  <a:schemeClr val="accent1"/>
                </a:solidFill>
              </a:rPr>
              <a:t>terapi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 smtClean="0">
                <a:solidFill>
                  <a:schemeClr val="accent1"/>
                </a:solidFill>
              </a:rPr>
              <a:t>Eklamsia</a:t>
            </a:r>
            <a:endParaRPr lang="en-US" dirty="0">
              <a:solidFill>
                <a:schemeClr val="accent1"/>
              </a:solidFill>
            </a:endParaRPr>
          </a:p>
          <a:p>
            <a:pPr>
              <a:lnSpc>
                <a:spcPct val="90000"/>
              </a:lnSpc>
              <a:buFont typeface="Wingdings" pitchFamily="2" charset="2"/>
              <a:buChar char="n"/>
            </a:pPr>
            <a:r>
              <a:rPr lang="en-US" dirty="0" err="1">
                <a:solidFill>
                  <a:schemeClr val="accent1"/>
                </a:solidFill>
              </a:rPr>
              <a:t>Adanya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cattn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tentang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pasien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Eklamsia</a:t>
            </a:r>
            <a:endParaRPr lang="en-US" dirty="0">
              <a:solidFill>
                <a:schemeClr val="accent1"/>
              </a:solidFill>
            </a:endParaRPr>
          </a:p>
          <a:p>
            <a:pPr>
              <a:lnSpc>
                <a:spcPct val="90000"/>
              </a:lnSpc>
              <a:buFont typeface="Wingdings" pitchFamily="2" charset="2"/>
              <a:buChar char="n"/>
            </a:pPr>
            <a:r>
              <a:rPr lang="en-US" dirty="0" err="1">
                <a:solidFill>
                  <a:schemeClr val="accent1"/>
                </a:solidFill>
              </a:rPr>
              <a:t>Berikan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pertol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pertama</a:t>
            </a:r>
            <a:r>
              <a:rPr lang="en-US" dirty="0">
                <a:solidFill>
                  <a:schemeClr val="accent1"/>
                </a:solidFill>
              </a:rPr>
              <a:t> pd </a:t>
            </a:r>
            <a:r>
              <a:rPr lang="en-US" dirty="0" err="1">
                <a:solidFill>
                  <a:schemeClr val="accent1"/>
                </a:solidFill>
              </a:rPr>
              <a:t>Eklamsi</a:t>
            </a:r>
            <a:endParaRPr lang="en-US" dirty="0">
              <a:solidFill>
                <a:schemeClr val="accent1"/>
              </a:solidFill>
            </a:endParaRPr>
          </a:p>
          <a:p>
            <a:pPr>
              <a:lnSpc>
                <a:spcPct val="90000"/>
              </a:lnSpc>
              <a:buFont typeface="Wingdings" pitchFamily="2" charset="2"/>
              <a:buChar char="n"/>
            </a:pPr>
            <a:r>
              <a:rPr lang="en-US" dirty="0" err="1">
                <a:solidFill>
                  <a:schemeClr val="accent1"/>
                </a:solidFill>
              </a:rPr>
              <a:t>Dpt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segera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mrujuk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dan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tepat</a:t>
            </a:r>
            <a:endParaRPr lang="en-US" dirty="0">
              <a:solidFill>
                <a:schemeClr val="accent1"/>
              </a:solidFill>
            </a:endParaRPr>
          </a:p>
          <a:p>
            <a:pPr>
              <a:lnSpc>
                <a:spcPct val="90000"/>
              </a:lnSpc>
              <a:buFont typeface="Wingdings" pitchFamily="2" charset="2"/>
              <a:buChar char="n"/>
            </a:pPr>
            <a:r>
              <a:rPr lang="en-US" dirty="0" err="1">
                <a:solidFill>
                  <a:schemeClr val="accent1"/>
                </a:solidFill>
              </a:rPr>
              <a:t>Memposisikan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pasien</a:t>
            </a:r>
            <a:r>
              <a:rPr lang="en-US" dirty="0">
                <a:solidFill>
                  <a:schemeClr val="accent1"/>
                </a:solidFill>
              </a:rPr>
              <a:t> baring </a:t>
            </a:r>
            <a:r>
              <a:rPr lang="en-US" dirty="0" err="1">
                <a:solidFill>
                  <a:schemeClr val="accent1"/>
                </a:solidFill>
              </a:rPr>
              <a:t>kekiri</a:t>
            </a:r>
            <a:endParaRPr lang="en-US" dirty="0">
              <a:solidFill>
                <a:schemeClr val="accent1"/>
              </a:solidFill>
            </a:endParaRPr>
          </a:p>
          <a:p>
            <a:pPr>
              <a:lnSpc>
                <a:spcPct val="90000"/>
              </a:lnSpc>
              <a:buFont typeface="Wingdings" pitchFamily="2" charset="2"/>
              <a:buChar char="n"/>
            </a:pPr>
            <a:r>
              <a:rPr lang="en-US" dirty="0" err="1">
                <a:solidFill>
                  <a:schemeClr val="accent1"/>
                </a:solidFill>
              </a:rPr>
              <a:t>Bidan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mengantar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ketempat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rujukan</a:t>
            </a:r>
            <a:r>
              <a:rPr lang="en-US" dirty="0">
                <a:solidFill>
                  <a:schemeClr val="accent1"/>
                </a:solidFill>
              </a:rPr>
              <a:t> yang </a:t>
            </a:r>
            <a:r>
              <a:rPr lang="en-US" dirty="0" err="1">
                <a:solidFill>
                  <a:schemeClr val="accent1"/>
                </a:solidFill>
              </a:rPr>
              <a:t>tepat</a:t>
            </a:r>
            <a:endParaRPr lang="en-US" dirty="0">
              <a:solidFill>
                <a:schemeClr val="accent1"/>
              </a:solidFill>
            </a:endParaRPr>
          </a:p>
          <a:p>
            <a:pPr>
              <a:lnSpc>
                <a:spcPct val="90000"/>
              </a:lnSpc>
              <a:buFont typeface="Wingdings" pitchFamily="2" charset="2"/>
              <a:buChar char="n"/>
            </a:pPr>
            <a:r>
              <a:rPr lang="en-US" dirty="0">
                <a:solidFill>
                  <a:schemeClr val="accent1"/>
                </a:solidFill>
              </a:rPr>
              <a:t>Outcome </a:t>
            </a:r>
            <a:r>
              <a:rPr lang="en-US" dirty="0" err="1">
                <a:solidFill>
                  <a:schemeClr val="accent1"/>
                </a:solidFill>
              </a:rPr>
              <a:t>penurunan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angka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kejadian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eklamsi</a:t>
            </a:r>
            <a:endParaRPr lang="en-US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13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13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01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1379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1379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137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137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1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1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1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1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1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1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01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01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1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01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01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01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013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013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013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013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013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013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013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013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013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013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013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013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013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013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013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013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013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013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013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013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378" grpId="0" animBg="1"/>
      <p:bldP spid="101379" grpId="0" build="p" animBg="1"/>
    </p:bld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Standar</a:t>
            </a:r>
            <a:r>
              <a:rPr lang="en-US" dirty="0" smtClean="0"/>
              <a:t> 18 : </a:t>
            </a:r>
            <a:r>
              <a:rPr lang="en-US" dirty="0" err="1" smtClean="0"/>
              <a:t>Penanganan</a:t>
            </a:r>
            <a:r>
              <a:rPr lang="en-US" dirty="0" smtClean="0"/>
              <a:t> </a:t>
            </a:r>
            <a:r>
              <a:rPr lang="en-US" dirty="0" err="1" smtClean="0"/>
              <a:t>Kegawatan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Partus</a:t>
            </a:r>
            <a:r>
              <a:rPr lang="en-US" dirty="0" smtClean="0"/>
              <a:t> Lama/</a:t>
            </a:r>
            <a:r>
              <a:rPr lang="en-US" dirty="0" err="1" smtClean="0"/>
              <a:t>Macet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err="1" smtClean="0"/>
              <a:t>Pernyataan</a:t>
            </a:r>
            <a:r>
              <a:rPr lang="en-US" dirty="0" smtClean="0"/>
              <a:t> </a:t>
            </a:r>
            <a:r>
              <a:rPr lang="en-US" dirty="0" err="1" smtClean="0"/>
              <a:t>standar</a:t>
            </a:r>
            <a:r>
              <a:rPr lang="en-US" dirty="0" smtClean="0"/>
              <a:t> </a:t>
            </a:r>
          </a:p>
          <a:p>
            <a:pPr lvl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Bidan</a:t>
            </a:r>
            <a:r>
              <a:rPr lang="en-US" dirty="0" smtClean="0"/>
              <a:t> </a:t>
            </a:r>
            <a:r>
              <a:rPr lang="en-US" dirty="0" err="1" smtClean="0"/>
              <a:t>mengenali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tepat</a:t>
            </a:r>
            <a:r>
              <a:rPr lang="en-US" dirty="0" smtClean="0"/>
              <a:t> </a:t>
            </a:r>
            <a:r>
              <a:rPr lang="en-US" dirty="0" err="1" smtClean="0"/>
              <a:t>tanda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gejala</a:t>
            </a:r>
            <a:r>
              <a:rPr lang="en-US" dirty="0" smtClean="0"/>
              <a:t> </a:t>
            </a:r>
            <a:r>
              <a:rPr lang="en-US" dirty="0" err="1" smtClean="0"/>
              <a:t>partus</a:t>
            </a:r>
            <a:r>
              <a:rPr lang="en-US" dirty="0" smtClean="0"/>
              <a:t> lama/</a:t>
            </a:r>
            <a:r>
              <a:rPr lang="en-US" dirty="0" err="1" smtClean="0"/>
              <a:t>macet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penanganan</a:t>
            </a:r>
            <a:r>
              <a:rPr lang="en-US" dirty="0" smtClean="0"/>
              <a:t> yang </a:t>
            </a:r>
            <a:r>
              <a:rPr lang="en-US" dirty="0" err="1" smtClean="0"/>
              <a:t>memadai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tepat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merujuknya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Standar</a:t>
            </a:r>
            <a:r>
              <a:rPr lang="en-US" dirty="0" smtClean="0"/>
              <a:t> 19 : </a:t>
            </a:r>
            <a:r>
              <a:rPr lang="en-US" dirty="0" err="1" smtClean="0"/>
              <a:t>persalinan</a:t>
            </a:r>
            <a:r>
              <a:rPr lang="en-US" dirty="0" smtClean="0"/>
              <a:t> dg </a:t>
            </a:r>
            <a:r>
              <a:rPr lang="en-US" dirty="0" err="1" smtClean="0"/>
              <a:t>penggunaaan</a:t>
            </a:r>
            <a:r>
              <a:rPr lang="en-US" dirty="0" smtClean="0"/>
              <a:t> </a:t>
            </a:r>
            <a:r>
              <a:rPr lang="en-US" dirty="0" err="1" smtClean="0"/>
              <a:t>Vakum</a:t>
            </a:r>
            <a:r>
              <a:rPr lang="en-US" dirty="0" smtClean="0"/>
              <a:t> </a:t>
            </a:r>
            <a:r>
              <a:rPr lang="en-US" dirty="0" err="1" smtClean="0"/>
              <a:t>Ekstraktor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err="1" smtClean="0"/>
              <a:t>Pernyataan</a:t>
            </a:r>
            <a:r>
              <a:rPr lang="en-US" dirty="0" smtClean="0"/>
              <a:t> </a:t>
            </a:r>
            <a:r>
              <a:rPr lang="en-US" dirty="0" err="1" smtClean="0"/>
              <a:t>standar</a:t>
            </a:r>
            <a:r>
              <a:rPr lang="en-US" dirty="0" smtClean="0"/>
              <a:t> </a:t>
            </a:r>
          </a:p>
          <a:p>
            <a:pPr lvl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Bidan</a:t>
            </a:r>
            <a:r>
              <a:rPr lang="en-US" dirty="0" smtClean="0"/>
              <a:t> </a:t>
            </a:r>
            <a:r>
              <a:rPr lang="en-US" dirty="0" err="1" smtClean="0"/>
              <a:t>mengenali</a:t>
            </a:r>
            <a:r>
              <a:rPr lang="en-US" dirty="0" smtClean="0"/>
              <a:t> </a:t>
            </a:r>
            <a:r>
              <a:rPr lang="en-US" dirty="0" err="1" smtClean="0"/>
              <a:t>kapan</a:t>
            </a:r>
            <a:r>
              <a:rPr lang="en-US" dirty="0" smtClean="0"/>
              <a:t> </a:t>
            </a:r>
            <a:r>
              <a:rPr lang="en-US" dirty="0" err="1" smtClean="0"/>
              <a:t>diperlukan</a:t>
            </a:r>
            <a:r>
              <a:rPr lang="en-US" dirty="0" smtClean="0"/>
              <a:t> </a:t>
            </a:r>
            <a:r>
              <a:rPr lang="en-US" dirty="0" err="1" smtClean="0"/>
              <a:t>ekstraksi</a:t>
            </a:r>
            <a:r>
              <a:rPr lang="en-US" dirty="0" smtClean="0"/>
              <a:t> </a:t>
            </a:r>
            <a:r>
              <a:rPr lang="en-US" dirty="0" err="1" smtClean="0"/>
              <a:t>vakum,melakukannya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benar</a:t>
            </a:r>
            <a:r>
              <a:rPr lang="en-US" dirty="0" smtClean="0"/>
              <a:t> </a:t>
            </a:r>
            <a:r>
              <a:rPr lang="en-US" dirty="0" err="1" smtClean="0"/>
              <a:t>dalammemberikan</a:t>
            </a:r>
            <a:r>
              <a:rPr lang="en-US" dirty="0" smtClean="0"/>
              <a:t> </a:t>
            </a:r>
            <a:r>
              <a:rPr lang="en-US" dirty="0" err="1" smtClean="0"/>
              <a:t>pertolongan</a:t>
            </a:r>
            <a:r>
              <a:rPr lang="en-US" dirty="0" smtClean="0"/>
              <a:t> </a:t>
            </a:r>
            <a:r>
              <a:rPr lang="en-US" dirty="0" err="1" smtClean="0"/>
              <a:t>persalinan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memastikan</a:t>
            </a:r>
            <a:r>
              <a:rPr lang="en-US" dirty="0" smtClean="0"/>
              <a:t> </a:t>
            </a:r>
            <a:r>
              <a:rPr lang="en-US" dirty="0" err="1" smtClean="0"/>
              <a:t>keamnannya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ibu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janin</a:t>
            </a:r>
            <a:endParaRPr lang="en-US" dirty="0" smtClean="0"/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Standar</a:t>
            </a:r>
            <a:r>
              <a:rPr lang="en-US" dirty="0" smtClean="0"/>
              <a:t> 20 : </a:t>
            </a:r>
            <a:r>
              <a:rPr lang="en-US" dirty="0" err="1" smtClean="0"/>
              <a:t>Penanganan</a:t>
            </a:r>
            <a:r>
              <a:rPr lang="en-US" dirty="0" smtClean="0"/>
              <a:t> </a:t>
            </a:r>
            <a:r>
              <a:rPr lang="en-US" dirty="0" err="1" smtClean="0"/>
              <a:t>Retensio</a:t>
            </a:r>
            <a:r>
              <a:rPr lang="en-US" dirty="0" smtClean="0"/>
              <a:t> </a:t>
            </a:r>
            <a:r>
              <a:rPr lang="en-US" dirty="0" err="1" smtClean="0"/>
              <a:t>Plasenta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Pernyataan</a:t>
            </a:r>
            <a:r>
              <a:rPr lang="en-US" dirty="0" smtClean="0"/>
              <a:t> </a:t>
            </a:r>
            <a:r>
              <a:rPr lang="en-US" dirty="0" err="1" smtClean="0"/>
              <a:t>standar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Bidan</a:t>
            </a:r>
            <a:r>
              <a:rPr lang="en-US" dirty="0" smtClean="0"/>
              <a:t>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mengenali</a:t>
            </a:r>
            <a:r>
              <a:rPr lang="en-US" dirty="0" smtClean="0"/>
              <a:t> </a:t>
            </a:r>
            <a:r>
              <a:rPr lang="en-US" dirty="0" err="1" smtClean="0"/>
              <a:t>retensio</a:t>
            </a:r>
            <a:r>
              <a:rPr lang="en-US" dirty="0" smtClean="0"/>
              <a:t> placenta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pertolongan</a:t>
            </a:r>
            <a:r>
              <a:rPr lang="en-US" dirty="0" smtClean="0"/>
              <a:t> </a:t>
            </a:r>
            <a:r>
              <a:rPr lang="en-US" dirty="0" err="1" smtClean="0"/>
              <a:t>pertama</a:t>
            </a:r>
            <a:r>
              <a:rPr lang="en-US" dirty="0" smtClean="0"/>
              <a:t> </a:t>
            </a:r>
            <a:r>
              <a:rPr lang="en-US" dirty="0" err="1" smtClean="0"/>
              <a:t>termasuk</a:t>
            </a:r>
            <a:r>
              <a:rPr lang="en-US" dirty="0" smtClean="0"/>
              <a:t> </a:t>
            </a:r>
            <a:r>
              <a:rPr lang="en-US" dirty="0" err="1" smtClean="0"/>
              <a:t>plasenta</a:t>
            </a:r>
            <a:r>
              <a:rPr lang="en-US" dirty="0" smtClean="0"/>
              <a:t> manual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penangan</a:t>
            </a:r>
            <a:r>
              <a:rPr lang="en-US" dirty="0" smtClean="0"/>
              <a:t> </a:t>
            </a:r>
            <a:r>
              <a:rPr lang="en-US" dirty="0" err="1" smtClean="0"/>
              <a:t>perdarahan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endParaRPr lang="en-US" dirty="0"/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0"/>
            <a:ext cx="8458200" cy="1219200"/>
          </a:xfrm>
          <a:ln>
            <a:solidFill>
              <a:srgbClr val="FF9900"/>
            </a:solidFill>
          </a:ln>
        </p:spPr>
        <p:txBody>
          <a:bodyPr/>
          <a:lstStyle/>
          <a:p>
            <a:r>
              <a:rPr lang="en-US" sz="4800" b="1" dirty="0" err="1">
                <a:solidFill>
                  <a:srgbClr val="FF9900"/>
                </a:solidFill>
                <a:effectLst/>
              </a:rPr>
              <a:t>Standar</a:t>
            </a:r>
            <a:r>
              <a:rPr lang="en-US" sz="4800" b="1" dirty="0">
                <a:solidFill>
                  <a:srgbClr val="FF9900"/>
                </a:solidFill>
                <a:effectLst/>
              </a:rPr>
              <a:t> </a:t>
            </a:r>
            <a:r>
              <a:rPr lang="en-US" sz="4800" b="1" dirty="0" smtClean="0">
                <a:solidFill>
                  <a:srgbClr val="FF9900"/>
                </a:solidFill>
                <a:effectLst/>
              </a:rPr>
              <a:t>20</a:t>
            </a:r>
            <a:br>
              <a:rPr lang="en-US" sz="4800" b="1" dirty="0" smtClean="0">
                <a:solidFill>
                  <a:srgbClr val="FF9900"/>
                </a:solidFill>
                <a:effectLst/>
              </a:rPr>
            </a:br>
            <a:r>
              <a:rPr lang="en-US" sz="2800" b="1" dirty="0" err="1" smtClean="0">
                <a:solidFill>
                  <a:srgbClr val="FF9900"/>
                </a:solidFill>
                <a:effectLst/>
              </a:rPr>
              <a:t>Penanganan</a:t>
            </a:r>
            <a:r>
              <a:rPr lang="en-US" sz="2800" b="1" dirty="0" smtClean="0">
                <a:solidFill>
                  <a:srgbClr val="FF9900"/>
                </a:solidFill>
                <a:effectLst/>
              </a:rPr>
              <a:t> </a:t>
            </a:r>
            <a:r>
              <a:rPr lang="en-US" sz="2800" b="1" dirty="0" err="1">
                <a:solidFill>
                  <a:srgbClr val="FF9900"/>
                </a:solidFill>
                <a:effectLst/>
              </a:rPr>
              <a:t>Retensio</a:t>
            </a:r>
            <a:r>
              <a:rPr lang="en-US" sz="2800" b="1" dirty="0">
                <a:solidFill>
                  <a:srgbClr val="FF9900"/>
                </a:solidFill>
                <a:effectLst/>
              </a:rPr>
              <a:t> </a:t>
            </a:r>
            <a:r>
              <a:rPr lang="en-US" sz="2800" b="1" dirty="0" err="1">
                <a:solidFill>
                  <a:srgbClr val="FF9900"/>
                </a:solidFill>
                <a:effectLst/>
              </a:rPr>
              <a:t>Plasenta</a:t>
            </a:r>
            <a:endParaRPr lang="en-US" sz="2800" b="1" dirty="0">
              <a:solidFill>
                <a:srgbClr val="FF9900"/>
              </a:solidFill>
              <a:effectLst/>
            </a:endParaRPr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1447800"/>
            <a:ext cx="8382000" cy="5181600"/>
          </a:xfrm>
          <a:ln>
            <a:solidFill>
              <a:srgbClr val="FF9900"/>
            </a:solidFill>
          </a:ln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Char char="n"/>
            </a:pPr>
            <a:r>
              <a:rPr lang="en-US" sz="2800">
                <a:solidFill>
                  <a:schemeClr val="accent1"/>
                </a:solidFill>
              </a:rPr>
              <a:t> Bidan mampu mengenali tanda lepasnya plasenta</a:t>
            </a:r>
          </a:p>
          <a:p>
            <a:pPr>
              <a:lnSpc>
                <a:spcPct val="90000"/>
              </a:lnSpc>
              <a:buFont typeface="Wingdings" pitchFamily="2" charset="2"/>
              <a:buChar char="n"/>
            </a:pPr>
            <a:r>
              <a:rPr lang="en-US" sz="2800">
                <a:solidFill>
                  <a:schemeClr val="accent1"/>
                </a:solidFill>
              </a:rPr>
              <a:t>Mampu melahirkan plasenta secara benar</a:t>
            </a:r>
          </a:p>
          <a:p>
            <a:pPr>
              <a:lnSpc>
                <a:spcPct val="90000"/>
              </a:lnSpc>
              <a:buFont typeface="Wingdings" pitchFamily="2" charset="2"/>
              <a:buChar char="n"/>
            </a:pPr>
            <a:r>
              <a:rPr lang="en-US" sz="2800">
                <a:solidFill>
                  <a:schemeClr val="accent1"/>
                </a:solidFill>
              </a:rPr>
              <a:t>Mampu menegakkan diagnosa retensio plasenta</a:t>
            </a:r>
          </a:p>
          <a:p>
            <a:pPr>
              <a:lnSpc>
                <a:spcPct val="90000"/>
              </a:lnSpc>
              <a:buFont typeface="Wingdings" pitchFamily="2" charset="2"/>
              <a:buChar char="n"/>
            </a:pPr>
            <a:r>
              <a:rPr lang="en-US" sz="2800">
                <a:solidFill>
                  <a:schemeClr val="accent1"/>
                </a:solidFill>
              </a:rPr>
              <a:t>Mampu melakukan evakuasi manual plasenta secara benar</a:t>
            </a:r>
          </a:p>
          <a:p>
            <a:pPr>
              <a:lnSpc>
                <a:spcPct val="90000"/>
              </a:lnSpc>
              <a:buFont typeface="Wingdings" pitchFamily="2" charset="2"/>
              <a:buChar char="n"/>
            </a:pPr>
            <a:r>
              <a:rPr lang="en-US" sz="2800">
                <a:solidFill>
                  <a:schemeClr val="accent1"/>
                </a:solidFill>
              </a:rPr>
              <a:t>Melakukan observasi terjadinya perdarahan post partum</a:t>
            </a:r>
          </a:p>
          <a:p>
            <a:pPr>
              <a:lnSpc>
                <a:spcPct val="90000"/>
              </a:lnSpc>
              <a:buFont typeface="Wingdings" pitchFamily="2" charset="2"/>
              <a:buChar char="n"/>
            </a:pPr>
            <a:r>
              <a:rPr lang="en-US" sz="2800">
                <a:solidFill>
                  <a:schemeClr val="accent1"/>
                </a:solidFill>
              </a:rPr>
              <a:t>Mampu melakukan tindakan darurat pada retensio plasenta/perdarahan</a:t>
            </a:r>
          </a:p>
          <a:p>
            <a:pPr>
              <a:lnSpc>
                <a:spcPct val="90000"/>
              </a:lnSpc>
              <a:buFont typeface="Wingdings" pitchFamily="2" charset="2"/>
              <a:buChar char="n"/>
            </a:pPr>
            <a:r>
              <a:rPr lang="en-US" sz="2800">
                <a:solidFill>
                  <a:schemeClr val="accent1"/>
                </a:solidFill>
              </a:rPr>
              <a:t>Mampu merujuk dengan banar dan tepat</a:t>
            </a:r>
          </a:p>
          <a:p>
            <a:pPr>
              <a:lnSpc>
                <a:spcPct val="90000"/>
              </a:lnSpc>
              <a:buFont typeface="Wingdings" pitchFamily="2" charset="2"/>
              <a:buChar char="n"/>
            </a:pPr>
            <a:r>
              <a:rPr lang="en-US" sz="2800">
                <a:solidFill>
                  <a:schemeClr val="accent1"/>
                </a:solidFill>
              </a:rPr>
              <a:t>Mampu melakukan tindakan secara septik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75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75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07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752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752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752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752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7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7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7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7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7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7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7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07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500"/>
                            </p:stCondLst>
                            <p:childTnLst>
                              <p:par>
                                <p:cTn id="32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07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7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7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07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00"/>
                            </p:stCondLst>
                            <p:childTnLst>
                              <p:par>
                                <p:cTn id="39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07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7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7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07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500"/>
                            </p:stCondLst>
                            <p:childTnLst>
                              <p:par>
                                <p:cTn id="46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07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07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07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07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000"/>
                            </p:stCondLst>
                            <p:childTnLst>
                              <p:par>
                                <p:cTn id="53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075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075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075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075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4500"/>
                            </p:stCondLst>
                            <p:childTnLst>
                              <p:par>
                                <p:cTn id="60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075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075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075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075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0"/>
                            </p:stCondLst>
                            <p:childTnLst>
                              <p:par>
                                <p:cTn id="67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075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075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075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075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22" grpId="0" animBg="1"/>
      <p:bldP spid="107523" grpId="0" build="p" animBg="1"/>
    </p:bld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Standar</a:t>
            </a:r>
            <a:r>
              <a:rPr lang="en-US" dirty="0" smtClean="0"/>
              <a:t> 21 : </a:t>
            </a:r>
            <a:r>
              <a:rPr lang="en-US" dirty="0" err="1" smtClean="0"/>
              <a:t>Penangan</a:t>
            </a:r>
            <a:r>
              <a:rPr lang="en-US" dirty="0" smtClean="0"/>
              <a:t> </a:t>
            </a:r>
            <a:r>
              <a:rPr lang="en-US" dirty="0" err="1" smtClean="0"/>
              <a:t>Perdarahan</a:t>
            </a:r>
            <a:r>
              <a:rPr lang="en-US" dirty="0" smtClean="0"/>
              <a:t> Postpartum Primer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err="1" smtClean="0"/>
              <a:t>Pernyataan</a:t>
            </a:r>
            <a:r>
              <a:rPr lang="en-US" dirty="0" smtClean="0"/>
              <a:t> </a:t>
            </a:r>
            <a:r>
              <a:rPr lang="en-US" dirty="0" err="1" smtClean="0"/>
              <a:t>standar</a:t>
            </a:r>
            <a:r>
              <a:rPr lang="en-US" dirty="0" smtClean="0"/>
              <a:t> </a:t>
            </a:r>
          </a:p>
          <a:p>
            <a:pPr lvl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Bidan</a:t>
            </a:r>
            <a:r>
              <a:rPr lang="en-US" dirty="0" smtClean="0"/>
              <a:t>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mengenali</a:t>
            </a:r>
            <a:r>
              <a:rPr lang="en-US" dirty="0" smtClean="0"/>
              <a:t> </a:t>
            </a:r>
            <a:r>
              <a:rPr lang="en-US" dirty="0" err="1" smtClean="0"/>
              <a:t>perdarahan</a:t>
            </a:r>
            <a:r>
              <a:rPr lang="en-US" dirty="0" smtClean="0"/>
              <a:t> yang </a:t>
            </a:r>
            <a:r>
              <a:rPr lang="en-US" dirty="0" err="1" smtClean="0"/>
              <a:t>berlebuhan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24 </a:t>
            </a:r>
            <a:r>
              <a:rPr lang="en-US" dirty="0" err="1" smtClean="0"/>
              <a:t>pertama</a:t>
            </a:r>
            <a:r>
              <a:rPr lang="en-US" dirty="0" smtClean="0"/>
              <a:t> </a:t>
            </a:r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persalinan</a:t>
            </a:r>
            <a:r>
              <a:rPr lang="en-US" dirty="0" smtClean="0"/>
              <a:t> (</a:t>
            </a:r>
            <a:r>
              <a:rPr lang="en-US" dirty="0" err="1" smtClean="0"/>
              <a:t>perdarahan</a:t>
            </a:r>
            <a:r>
              <a:rPr lang="en-US" dirty="0" smtClean="0"/>
              <a:t> postpartum primer)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segera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pertolongan</a:t>
            </a:r>
            <a:r>
              <a:rPr lang="en-US" dirty="0" smtClean="0"/>
              <a:t> </a:t>
            </a:r>
            <a:r>
              <a:rPr lang="en-US" dirty="0" err="1" smtClean="0"/>
              <a:t>pertama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mengendalikan</a:t>
            </a:r>
            <a:r>
              <a:rPr lang="en-US" dirty="0" smtClean="0"/>
              <a:t> </a:t>
            </a:r>
            <a:r>
              <a:rPr lang="en-US" dirty="0" err="1" smtClean="0"/>
              <a:t>perdarahan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0"/>
            <a:ext cx="8458200" cy="1219200"/>
          </a:xfrm>
          <a:ln>
            <a:solidFill>
              <a:srgbClr val="FF9900"/>
            </a:solidFill>
          </a:ln>
        </p:spPr>
        <p:txBody>
          <a:bodyPr/>
          <a:lstStyle/>
          <a:p>
            <a:r>
              <a:rPr lang="en-US" sz="4800" b="1" dirty="0" err="1">
                <a:solidFill>
                  <a:srgbClr val="FF9900"/>
                </a:solidFill>
                <a:effectLst/>
              </a:rPr>
              <a:t>Standar</a:t>
            </a:r>
            <a:r>
              <a:rPr lang="en-US" sz="4800" b="1" dirty="0">
                <a:solidFill>
                  <a:srgbClr val="FF9900"/>
                </a:solidFill>
                <a:effectLst/>
              </a:rPr>
              <a:t> </a:t>
            </a:r>
            <a:r>
              <a:rPr lang="en-US" sz="4800" b="1" dirty="0" smtClean="0">
                <a:solidFill>
                  <a:srgbClr val="FF9900"/>
                </a:solidFill>
                <a:effectLst/>
              </a:rPr>
              <a:t>21</a:t>
            </a:r>
            <a:r>
              <a:rPr lang="en-US" sz="4800" b="1" dirty="0">
                <a:solidFill>
                  <a:srgbClr val="FF9900"/>
                </a:solidFill>
                <a:effectLst/>
              </a:rPr>
              <a:t/>
            </a:r>
            <a:br>
              <a:rPr lang="en-US" sz="4800" b="1" dirty="0">
                <a:solidFill>
                  <a:srgbClr val="FF9900"/>
                </a:solidFill>
                <a:effectLst/>
              </a:rPr>
            </a:br>
            <a:r>
              <a:rPr lang="en-US" sz="2800" b="1" dirty="0" err="1">
                <a:solidFill>
                  <a:srgbClr val="FF9900"/>
                </a:solidFill>
                <a:effectLst/>
              </a:rPr>
              <a:t>Penanganan</a:t>
            </a:r>
            <a:r>
              <a:rPr lang="en-US" sz="2800" b="1" dirty="0">
                <a:solidFill>
                  <a:srgbClr val="FF9900"/>
                </a:solidFill>
                <a:effectLst/>
              </a:rPr>
              <a:t> </a:t>
            </a:r>
            <a:r>
              <a:rPr lang="en-US" sz="2800" b="1" dirty="0" err="1">
                <a:solidFill>
                  <a:srgbClr val="FF9900"/>
                </a:solidFill>
                <a:effectLst/>
              </a:rPr>
              <a:t>perdarahan</a:t>
            </a:r>
            <a:r>
              <a:rPr lang="en-US" sz="2800" b="1" dirty="0">
                <a:solidFill>
                  <a:srgbClr val="FF9900"/>
                </a:solidFill>
                <a:effectLst/>
              </a:rPr>
              <a:t> post partum Primer</a:t>
            </a:r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1447800"/>
            <a:ext cx="8382000" cy="5181600"/>
          </a:xfrm>
          <a:ln>
            <a:solidFill>
              <a:srgbClr val="FF9900"/>
            </a:solidFill>
          </a:ln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Char char="n"/>
            </a:pPr>
            <a:r>
              <a:rPr lang="en-US" sz="2800">
                <a:solidFill>
                  <a:schemeClr val="accent1"/>
                </a:solidFill>
              </a:rPr>
              <a:t> Bidan tahu fakor penyebab perdarahan post partum primer</a:t>
            </a:r>
          </a:p>
          <a:p>
            <a:pPr>
              <a:lnSpc>
                <a:spcPct val="80000"/>
              </a:lnSpc>
              <a:buFont typeface="Wingdings" pitchFamily="2" charset="2"/>
              <a:buChar char="n"/>
            </a:pPr>
            <a:r>
              <a:rPr lang="en-US" sz="2800">
                <a:solidFill>
                  <a:schemeClr val="accent1"/>
                </a:solidFill>
              </a:rPr>
              <a:t>Mempersiapkan upaya pertolongan perdarahan</a:t>
            </a:r>
          </a:p>
          <a:p>
            <a:pPr>
              <a:lnSpc>
                <a:spcPct val="80000"/>
              </a:lnSpc>
              <a:buFont typeface="Wingdings" pitchFamily="2" charset="2"/>
              <a:buChar char="n"/>
            </a:pPr>
            <a:r>
              <a:rPr lang="en-US" sz="2800">
                <a:solidFill>
                  <a:schemeClr val="accent1"/>
                </a:solidFill>
              </a:rPr>
              <a:t>Mampu menegakkan adanya perdarahan post partum primer</a:t>
            </a:r>
          </a:p>
          <a:p>
            <a:pPr>
              <a:lnSpc>
                <a:spcPct val="80000"/>
              </a:lnSpc>
              <a:buFont typeface="Wingdings" pitchFamily="2" charset="2"/>
              <a:buChar char="n"/>
            </a:pPr>
            <a:r>
              <a:rPr lang="en-US" sz="2800">
                <a:solidFill>
                  <a:schemeClr val="accent1"/>
                </a:solidFill>
              </a:rPr>
              <a:t>Berusaha mencoba mencari penyebabnya</a:t>
            </a:r>
          </a:p>
          <a:p>
            <a:pPr>
              <a:lnSpc>
                <a:spcPct val="80000"/>
              </a:lnSpc>
              <a:buFont typeface="Wingdings" pitchFamily="2" charset="2"/>
              <a:buChar char="n"/>
            </a:pPr>
            <a:r>
              <a:rPr lang="en-US" sz="2800">
                <a:solidFill>
                  <a:schemeClr val="accent1"/>
                </a:solidFill>
              </a:rPr>
              <a:t>Mampu memonitor</a:t>
            </a:r>
          </a:p>
          <a:p>
            <a:pPr>
              <a:lnSpc>
                <a:spcPct val="80000"/>
              </a:lnSpc>
              <a:buFont typeface="Wingdings" pitchFamily="2" charset="2"/>
              <a:buChar char="n"/>
            </a:pPr>
            <a:r>
              <a:rPr lang="en-US" sz="2800">
                <a:solidFill>
                  <a:schemeClr val="accent1"/>
                </a:solidFill>
              </a:rPr>
              <a:t>Mampu memberikan pertolongan pertama</a:t>
            </a:r>
          </a:p>
          <a:p>
            <a:pPr>
              <a:lnSpc>
                <a:spcPct val="80000"/>
              </a:lnSpc>
              <a:buFont typeface="Wingdings" pitchFamily="2" charset="2"/>
              <a:buChar char="n"/>
            </a:pPr>
            <a:r>
              <a:rPr lang="en-US" sz="2800">
                <a:solidFill>
                  <a:schemeClr val="accent1"/>
                </a:solidFill>
              </a:rPr>
              <a:t>Tahu tanda tanda shock</a:t>
            </a:r>
          </a:p>
          <a:p>
            <a:pPr>
              <a:lnSpc>
                <a:spcPct val="80000"/>
              </a:lnSpc>
              <a:buFont typeface="Wingdings" pitchFamily="2" charset="2"/>
              <a:buChar char="n"/>
            </a:pPr>
            <a:r>
              <a:rPr lang="en-US" sz="2800">
                <a:solidFill>
                  <a:schemeClr val="accent1"/>
                </a:solidFill>
              </a:rPr>
              <a:t>Kompresi bimanual dalam tidak boleh dikerjakan oleh bidan</a:t>
            </a:r>
          </a:p>
          <a:p>
            <a:pPr>
              <a:lnSpc>
                <a:spcPct val="80000"/>
              </a:lnSpc>
              <a:buFont typeface="Wingdings" pitchFamily="2" charset="2"/>
              <a:buChar char="n"/>
            </a:pPr>
            <a:r>
              <a:rPr lang="en-US" sz="2800">
                <a:solidFill>
                  <a:schemeClr val="accent1"/>
                </a:solidFill>
              </a:rPr>
              <a:t>Merujuk secara tepat dan benar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85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85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08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8547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8547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854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854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8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8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8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8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85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85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85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085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500"/>
                            </p:stCondLst>
                            <p:childTnLst>
                              <p:par>
                                <p:cTn id="32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085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85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85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085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00"/>
                            </p:stCondLst>
                            <p:childTnLst>
                              <p:par>
                                <p:cTn id="39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085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85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85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085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500"/>
                            </p:stCondLst>
                            <p:childTnLst>
                              <p:par>
                                <p:cTn id="46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085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085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085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085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000"/>
                            </p:stCondLst>
                            <p:childTnLst>
                              <p:par>
                                <p:cTn id="53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085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085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085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085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4500"/>
                            </p:stCondLst>
                            <p:childTnLst>
                              <p:par>
                                <p:cTn id="60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085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085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085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085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0"/>
                            </p:stCondLst>
                            <p:childTnLst>
                              <p:par>
                                <p:cTn id="67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085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085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085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085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500"/>
                            </p:stCondLst>
                            <p:childTnLst>
                              <p:par>
                                <p:cTn id="74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085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085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085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085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546" grpId="0" animBg="1"/>
      <p:bldP spid="108547" grpId="0" build="p" animBg="1"/>
    </p:bld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Standar</a:t>
            </a:r>
            <a:r>
              <a:rPr lang="en-US" dirty="0" smtClean="0"/>
              <a:t> 22 : </a:t>
            </a:r>
            <a:r>
              <a:rPr lang="en-US" dirty="0" err="1" smtClean="0"/>
              <a:t>Penanganan</a:t>
            </a:r>
            <a:r>
              <a:rPr lang="en-US" dirty="0" smtClean="0"/>
              <a:t> </a:t>
            </a:r>
            <a:r>
              <a:rPr lang="en-US" dirty="0" err="1" smtClean="0"/>
              <a:t>Perdarahan</a:t>
            </a:r>
            <a:r>
              <a:rPr lang="en-US" dirty="0" smtClean="0"/>
              <a:t> Postpartum </a:t>
            </a:r>
            <a:r>
              <a:rPr lang="en-US" dirty="0" err="1" smtClean="0"/>
              <a:t>Sekunder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err="1" smtClean="0"/>
              <a:t>Pern</a:t>
            </a:r>
            <a:r>
              <a:rPr lang="en-US" dirty="0" smtClean="0"/>
              <a:t> </a:t>
            </a:r>
            <a:r>
              <a:rPr lang="en-US" dirty="0" err="1" smtClean="0"/>
              <a:t>yataan</a:t>
            </a:r>
            <a:r>
              <a:rPr lang="en-US" dirty="0" smtClean="0"/>
              <a:t> </a:t>
            </a:r>
            <a:r>
              <a:rPr lang="en-US" dirty="0" err="1" smtClean="0"/>
              <a:t>standar</a:t>
            </a:r>
            <a:endParaRPr lang="en-US" dirty="0" smtClean="0"/>
          </a:p>
          <a:p>
            <a:pPr lvl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Bidan</a:t>
            </a:r>
            <a:r>
              <a:rPr lang="en-US" dirty="0" smtClean="0"/>
              <a:t>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mengenali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tepat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dini</a:t>
            </a:r>
            <a:r>
              <a:rPr lang="en-US" dirty="0" smtClean="0"/>
              <a:t> </a:t>
            </a:r>
            <a:r>
              <a:rPr lang="en-US" dirty="0" err="1" smtClean="0"/>
              <a:t>tanda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gejala</a:t>
            </a:r>
            <a:r>
              <a:rPr lang="en-US" dirty="0" smtClean="0"/>
              <a:t> </a:t>
            </a:r>
            <a:r>
              <a:rPr lang="en-US" dirty="0" err="1" smtClean="0"/>
              <a:t>perdarahan</a:t>
            </a:r>
            <a:r>
              <a:rPr lang="en-US" dirty="0" smtClean="0"/>
              <a:t> postpartum </a:t>
            </a:r>
            <a:r>
              <a:rPr lang="en-US" dirty="0" err="1" smtClean="0"/>
              <a:t>sekunder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pertolongan</a:t>
            </a:r>
            <a:r>
              <a:rPr lang="en-US" dirty="0" smtClean="0"/>
              <a:t> </a:t>
            </a:r>
            <a:r>
              <a:rPr lang="en-US" dirty="0" err="1" smtClean="0"/>
              <a:t>pertama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penyelamatan</a:t>
            </a:r>
            <a:r>
              <a:rPr lang="en-US" dirty="0" smtClean="0"/>
              <a:t> </a:t>
            </a:r>
            <a:r>
              <a:rPr lang="en-US" dirty="0" err="1" smtClean="0"/>
              <a:t>jiwa</a:t>
            </a:r>
            <a:r>
              <a:rPr lang="en-US" dirty="0" smtClean="0"/>
              <a:t> </a:t>
            </a:r>
            <a:r>
              <a:rPr lang="en-US" dirty="0" err="1" smtClean="0"/>
              <a:t>ibu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merujuknya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err="1" smtClean="0"/>
              <a:t>Standar</a:t>
            </a:r>
            <a:r>
              <a:rPr lang="id-ID" dirty="0" smtClean="0"/>
              <a:t> dasar lahirnya kebijakan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80000"/>
              </a:lnSpc>
              <a:buFontTx/>
              <a:buNone/>
            </a:pPr>
            <a:endParaRPr lang="en-US" b="1" dirty="0" smtClean="0">
              <a:latin typeface="Times New Roman" pitchFamily="18" charset="0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b="1" dirty="0" smtClean="0">
              <a:latin typeface="Times New Roman" pitchFamily="18" charset="0"/>
            </a:endParaRPr>
          </a:p>
          <a:p>
            <a:pPr algn="ctr">
              <a:lnSpc>
                <a:spcPct val="80000"/>
              </a:lnSpc>
              <a:buFontTx/>
              <a:buNone/>
            </a:pPr>
            <a:endParaRPr lang="en-US" b="1" dirty="0" smtClean="0">
              <a:latin typeface="Times New Roman" pitchFamily="18" charset="0"/>
            </a:endParaRPr>
          </a:p>
          <a:p>
            <a:pPr algn="ctr">
              <a:lnSpc>
                <a:spcPct val="80000"/>
              </a:lnSpc>
              <a:buFontTx/>
              <a:buNone/>
            </a:pPr>
            <a:r>
              <a:rPr lang="en-US" b="1" dirty="0" smtClean="0">
                <a:latin typeface="Times New Roman" pitchFamily="18" charset="0"/>
              </a:rPr>
              <a:t>Tingkat ideal yang </a:t>
            </a:r>
            <a:r>
              <a:rPr lang="en-US" b="1" dirty="0" err="1" smtClean="0">
                <a:latin typeface="Times New Roman" pitchFamily="18" charset="0"/>
              </a:rPr>
              <a:t>diinginkan</a:t>
            </a:r>
            <a:endParaRPr lang="en-US" b="1" dirty="0" smtClean="0">
              <a:latin typeface="Times New Roman" pitchFamily="18" charset="0"/>
            </a:endParaRPr>
          </a:p>
          <a:p>
            <a:pPr algn="ctr">
              <a:lnSpc>
                <a:spcPct val="80000"/>
              </a:lnSpc>
              <a:buFontTx/>
              <a:buNone/>
            </a:pPr>
            <a:endParaRPr lang="en-US" b="1" dirty="0" smtClean="0">
              <a:latin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en-US" b="1" dirty="0" err="1" smtClean="0">
                <a:latin typeface="Times New Roman" pitchFamily="18" charset="0"/>
              </a:rPr>
              <a:t>Lazimnya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tingkat</a:t>
            </a:r>
            <a:r>
              <a:rPr lang="en-US" b="1" dirty="0" smtClean="0">
                <a:latin typeface="Times New Roman" pitchFamily="18" charset="0"/>
              </a:rPr>
              <a:t> ideal </a:t>
            </a:r>
            <a:r>
              <a:rPr lang="en-US" b="1" dirty="0" err="1" smtClean="0">
                <a:latin typeface="Times New Roman" pitchFamily="18" charset="0"/>
              </a:rPr>
              <a:t>tersebut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tidak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disusun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terlalu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kaku</a:t>
            </a:r>
            <a:r>
              <a:rPr lang="en-US" b="1" dirty="0" smtClean="0">
                <a:latin typeface="Times New Roman" pitchFamily="18" charset="0"/>
              </a:rPr>
              <a:t>, </a:t>
            </a:r>
            <a:r>
              <a:rPr lang="en-US" b="1" dirty="0" err="1" smtClean="0">
                <a:latin typeface="Times New Roman" pitchFamily="18" charset="0"/>
              </a:rPr>
              <a:t>namun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dalam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bentuk</a:t>
            </a:r>
            <a:r>
              <a:rPr lang="en-US" b="1" dirty="0" smtClean="0">
                <a:latin typeface="Times New Roman" pitchFamily="18" charset="0"/>
              </a:rPr>
              <a:t> minimal </a:t>
            </a:r>
            <a:r>
              <a:rPr lang="en-US" b="1" dirty="0" err="1" smtClean="0">
                <a:latin typeface="Times New Roman" pitchFamily="18" charset="0"/>
              </a:rPr>
              <a:t>dan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maksimal</a:t>
            </a:r>
            <a:r>
              <a:rPr lang="en-US" b="1" dirty="0" smtClean="0">
                <a:latin typeface="Times New Roman" pitchFamily="18" charset="0"/>
              </a:rPr>
              <a:t> (range). </a:t>
            </a:r>
          </a:p>
          <a:p>
            <a:pPr>
              <a:lnSpc>
                <a:spcPct val="80000"/>
              </a:lnSpc>
            </a:pPr>
            <a:r>
              <a:rPr lang="en-US" b="1" dirty="0" err="1" smtClean="0">
                <a:latin typeface="Times New Roman" pitchFamily="18" charset="0"/>
              </a:rPr>
              <a:t>Penyimpangan</a:t>
            </a:r>
            <a:r>
              <a:rPr lang="en-US" b="1" dirty="0" smtClean="0">
                <a:latin typeface="Times New Roman" pitchFamily="18" charset="0"/>
              </a:rPr>
              <a:t> yang </a:t>
            </a:r>
            <a:r>
              <a:rPr lang="en-US" b="1" dirty="0" err="1" smtClean="0">
                <a:latin typeface="Times New Roman" pitchFamily="18" charset="0"/>
              </a:rPr>
              <a:t>terjadi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tetap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masih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dalam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batas-batas</a:t>
            </a:r>
            <a:r>
              <a:rPr lang="en-US" b="1" dirty="0" smtClean="0">
                <a:latin typeface="Times New Roman" pitchFamily="18" charset="0"/>
              </a:rPr>
              <a:t> yang </a:t>
            </a:r>
            <a:r>
              <a:rPr lang="en-US" b="1" dirty="0" err="1" smtClean="0">
                <a:latin typeface="Times New Roman" pitchFamily="18" charset="0"/>
              </a:rPr>
              <a:t>dibenarkan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disebut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toleransi</a:t>
            </a:r>
            <a:r>
              <a:rPr lang="en-US" b="1" dirty="0" smtClean="0">
                <a:latin typeface="Times New Roman" pitchFamily="18" charset="0"/>
              </a:rPr>
              <a:t> (tolerance).</a:t>
            </a:r>
          </a:p>
          <a:p>
            <a:pPr>
              <a:lnSpc>
                <a:spcPct val="80000"/>
              </a:lnSpc>
            </a:pPr>
            <a:r>
              <a:rPr lang="en-US" b="1" dirty="0" err="1" smtClean="0">
                <a:latin typeface="Times New Roman" pitchFamily="18" charset="0"/>
              </a:rPr>
              <a:t>Untuk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memandu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para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pelaksana</a:t>
            </a:r>
            <a:r>
              <a:rPr lang="en-US" b="1" dirty="0" smtClean="0">
                <a:latin typeface="Times New Roman" pitchFamily="18" charset="0"/>
              </a:rPr>
              <a:t> program </a:t>
            </a:r>
            <a:r>
              <a:rPr lang="en-US" b="1" dirty="0" err="1" smtClean="0">
                <a:latin typeface="Times New Roman" pitchFamily="18" charset="0"/>
              </a:rPr>
              <a:t>menjaga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mutu</a:t>
            </a:r>
            <a:r>
              <a:rPr lang="en-US" b="1" dirty="0" smtClean="0">
                <a:latin typeface="Times New Roman" pitchFamily="18" charset="0"/>
              </a:rPr>
              <a:t> agar </a:t>
            </a:r>
            <a:r>
              <a:rPr lang="en-US" b="1" dirty="0" err="1" smtClean="0">
                <a:latin typeface="Times New Roman" pitchFamily="18" charset="0"/>
              </a:rPr>
              <a:t>tetap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berpedoman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pada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standar</a:t>
            </a:r>
            <a:r>
              <a:rPr lang="en-US" b="1" dirty="0" smtClean="0">
                <a:latin typeface="Times New Roman" pitchFamily="18" charset="0"/>
              </a:rPr>
              <a:t> yang </a:t>
            </a:r>
            <a:r>
              <a:rPr lang="en-US" b="1" dirty="0" err="1" smtClean="0">
                <a:latin typeface="Times New Roman" pitchFamily="18" charset="0"/>
              </a:rPr>
              <a:t>telah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ditetapkan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maka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disusunlah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protokol</a:t>
            </a:r>
            <a:r>
              <a:rPr lang="en-US" b="1" dirty="0" smtClean="0">
                <a:latin typeface="Times New Roman" pitchFamily="18" charset="0"/>
              </a:rPr>
              <a:t>.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b="1" dirty="0" smtClean="0">
              <a:latin typeface="Times New Roman" pitchFamily="18" charset="0"/>
            </a:endParaRPr>
          </a:p>
          <a:p>
            <a:endParaRPr lang="en-US" dirty="0"/>
          </a:p>
        </p:txBody>
      </p:sp>
      <p:sp>
        <p:nvSpPr>
          <p:cNvPr id="4" name="Down Arrow 3"/>
          <p:cNvSpPr/>
          <p:nvPr/>
        </p:nvSpPr>
        <p:spPr>
          <a:xfrm>
            <a:off x="3352800" y="1600200"/>
            <a:ext cx="2286000" cy="914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0"/>
            <a:ext cx="8458200" cy="1219200"/>
          </a:xfrm>
          <a:ln>
            <a:solidFill>
              <a:srgbClr val="FF9900"/>
            </a:solidFill>
          </a:ln>
        </p:spPr>
        <p:txBody>
          <a:bodyPr/>
          <a:lstStyle/>
          <a:p>
            <a:r>
              <a:rPr lang="en-US" sz="4800" b="1" dirty="0" err="1">
                <a:solidFill>
                  <a:srgbClr val="FF9900"/>
                </a:solidFill>
                <a:effectLst/>
              </a:rPr>
              <a:t>Standar</a:t>
            </a:r>
            <a:r>
              <a:rPr lang="en-US" sz="4800" b="1" dirty="0">
                <a:solidFill>
                  <a:srgbClr val="FF9900"/>
                </a:solidFill>
                <a:effectLst/>
              </a:rPr>
              <a:t> </a:t>
            </a:r>
            <a:r>
              <a:rPr lang="en-US" sz="4800" b="1" dirty="0" smtClean="0">
                <a:solidFill>
                  <a:srgbClr val="FF9900"/>
                </a:solidFill>
                <a:effectLst/>
              </a:rPr>
              <a:t>22</a:t>
            </a:r>
            <a:r>
              <a:rPr lang="en-US" sz="4800" b="1" dirty="0">
                <a:solidFill>
                  <a:srgbClr val="FF9900"/>
                </a:solidFill>
                <a:effectLst/>
              </a:rPr>
              <a:t/>
            </a:r>
            <a:br>
              <a:rPr lang="en-US" sz="4800" b="1" dirty="0">
                <a:solidFill>
                  <a:srgbClr val="FF9900"/>
                </a:solidFill>
                <a:effectLst/>
              </a:rPr>
            </a:br>
            <a:r>
              <a:rPr lang="en-US" sz="2800" b="1" dirty="0" err="1">
                <a:solidFill>
                  <a:srgbClr val="FF9900"/>
                </a:solidFill>
                <a:effectLst/>
              </a:rPr>
              <a:t>Penangnan</a:t>
            </a:r>
            <a:r>
              <a:rPr lang="en-US" sz="2800" b="1" dirty="0">
                <a:solidFill>
                  <a:srgbClr val="FF9900"/>
                </a:solidFill>
                <a:effectLst/>
              </a:rPr>
              <a:t> </a:t>
            </a:r>
            <a:r>
              <a:rPr lang="en-US" sz="2800" b="1" dirty="0" err="1">
                <a:solidFill>
                  <a:srgbClr val="FF9900"/>
                </a:solidFill>
                <a:effectLst/>
              </a:rPr>
              <a:t>perdarahan</a:t>
            </a:r>
            <a:r>
              <a:rPr lang="en-US" sz="2800" b="1" dirty="0">
                <a:solidFill>
                  <a:srgbClr val="FF9900"/>
                </a:solidFill>
                <a:effectLst/>
              </a:rPr>
              <a:t> post partum </a:t>
            </a:r>
            <a:r>
              <a:rPr lang="en-US" sz="2800" b="1" dirty="0" err="1">
                <a:solidFill>
                  <a:srgbClr val="FF9900"/>
                </a:solidFill>
                <a:effectLst/>
              </a:rPr>
              <a:t>sekunder</a:t>
            </a:r>
            <a:endParaRPr lang="en-US" sz="2800" b="1" dirty="0">
              <a:solidFill>
                <a:srgbClr val="FF9900"/>
              </a:solidFill>
              <a:effectLst/>
            </a:endParaRPr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1447800"/>
            <a:ext cx="8382000" cy="5181600"/>
          </a:xfrm>
          <a:ln>
            <a:solidFill>
              <a:srgbClr val="FF9900"/>
            </a:solidFill>
          </a:ln>
        </p:spPr>
        <p:txBody>
          <a:bodyPr/>
          <a:lstStyle/>
          <a:p>
            <a:pPr>
              <a:buFont typeface="Wingdings" pitchFamily="2" charset="2"/>
              <a:buChar char="n"/>
            </a:pPr>
            <a:r>
              <a:rPr lang="en-US" sz="2800">
                <a:solidFill>
                  <a:schemeClr val="accent1"/>
                </a:solidFill>
              </a:rPr>
              <a:t> Tahu sebab sebab perdarahan postpartum sekunder</a:t>
            </a:r>
          </a:p>
          <a:p>
            <a:pPr>
              <a:buFont typeface="Wingdings" pitchFamily="2" charset="2"/>
              <a:buChar char="n"/>
            </a:pPr>
            <a:r>
              <a:rPr lang="en-US" sz="2800">
                <a:solidFill>
                  <a:schemeClr val="accent1"/>
                </a:solidFill>
              </a:rPr>
              <a:t>Mampu menegakkan diagnosa</a:t>
            </a:r>
          </a:p>
          <a:p>
            <a:pPr>
              <a:buFont typeface="Wingdings" pitchFamily="2" charset="2"/>
              <a:buChar char="n"/>
            </a:pPr>
            <a:r>
              <a:rPr lang="en-US" sz="2800">
                <a:solidFill>
                  <a:schemeClr val="accent1"/>
                </a:solidFill>
              </a:rPr>
              <a:t>Memonitor selama masa nifas</a:t>
            </a:r>
          </a:p>
          <a:p>
            <a:pPr>
              <a:buFont typeface="Wingdings" pitchFamily="2" charset="2"/>
              <a:buChar char="n"/>
            </a:pPr>
            <a:r>
              <a:rPr lang="en-US" sz="2800">
                <a:solidFill>
                  <a:schemeClr val="accent1"/>
                </a:solidFill>
              </a:rPr>
              <a:t>Mampu memberikan pertolongan pertama</a:t>
            </a:r>
          </a:p>
          <a:p>
            <a:pPr>
              <a:buFont typeface="Wingdings" pitchFamily="2" charset="2"/>
              <a:buChar char="n"/>
            </a:pPr>
            <a:r>
              <a:rPr lang="en-US" sz="2800">
                <a:solidFill>
                  <a:schemeClr val="accent1"/>
                </a:solidFill>
              </a:rPr>
              <a:t>Tahu tanda tanda shock</a:t>
            </a:r>
          </a:p>
          <a:p>
            <a:pPr>
              <a:buFont typeface="Wingdings" pitchFamily="2" charset="2"/>
              <a:buChar char="n"/>
            </a:pPr>
            <a:r>
              <a:rPr lang="en-US" sz="2800">
                <a:solidFill>
                  <a:schemeClr val="accent1"/>
                </a:solidFill>
              </a:rPr>
              <a:t>Keadaan umum ibu/gizi/risiko anemia</a:t>
            </a:r>
          </a:p>
          <a:p>
            <a:pPr>
              <a:buFont typeface="Wingdings" pitchFamily="2" charset="2"/>
              <a:buChar char="n"/>
            </a:pPr>
            <a:r>
              <a:rPr lang="en-US" sz="2800">
                <a:solidFill>
                  <a:schemeClr val="accent1"/>
                </a:solidFill>
              </a:rPr>
              <a:t>ASI tetap diberikan pada bayi</a:t>
            </a:r>
          </a:p>
          <a:p>
            <a:pPr>
              <a:buFont typeface="Wingdings" pitchFamily="2" charset="2"/>
              <a:buChar char="n"/>
            </a:pPr>
            <a:r>
              <a:rPr lang="en-US" sz="2800">
                <a:solidFill>
                  <a:schemeClr val="accent1"/>
                </a:solidFill>
              </a:rPr>
              <a:t>Rekam medik yang baik</a:t>
            </a:r>
          </a:p>
          <a:p>
            <a:pPr>
              <a:buFont typeface="Wingdings" pitchFamily="2" charset="2"/>
              <a:buChar char="n"/>
            </a:pPr>
            <a:r>
              <a:rPr lang="en-US" sz="2800">
                <a:solidFill>
                  <a:schemeClr val="accent1"/>
                </a:solidFill>
              </a:rPr>
              <a:t>Merujuk yang baik dan benar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05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05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10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0595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0595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059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1059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0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0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10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10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10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10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10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10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500"/>
                            </p:stCondLst>
                            <p:childTnLst>
                              <p:par>
                                <p:cTn id="32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10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10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10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10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00"/>
                            </p:stCondLst>
                            <p:childTnLst>
                              <p:par>
                                <p:cTn id="39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10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10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10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10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500"/>
                            </p:stCondLst>
                            <p:childTnLst>
                              <p:par>
                                <p:cTn id="46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105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105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105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105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000"/>
                            </p:stCondLst>
                            <p:childTnLst>
                              <p:par>
                                <p:cTn id="53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105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105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105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105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4500"/>
                            </p:stCondLst>
                            <p:childTnLst>
                              <p:par>
                                <p:cTn id="60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105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105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105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105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0"/>
                            </p:stCondLst>
                            <p:childTnLst>
                              <p:par>
                                <p:cTn id="67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105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105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105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105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500"/>
                            </p:stCondLst>
                            <p:childTnLst>
                              <p:par>
                                <p:cTn id="74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105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105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105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105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594" grpId="0" animBg="1"/>
      <p:bldP spid="110595" grpId="0" build="p" animBg="1"/>
    </p:bld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Standar</a:t>
            </a:r>
            <a:r>
              <a:rPr lang="en-US" dirty="0" smtClean="0"/>
              <a:t> 23 : </a:t>
            </a:r>
            <a:r>
              <a:rPr lang="en-US" dirty="0" err="1" smtClean="0"/>
              <a:t>Penanganan</a:t>
            </a:r>
            <a:r>
              <a:rPr lang="en-US" dirty="0" smtClean="0"/>
              <a:t> Sepsis </a:t>
            </a:r>
            <a:r>
              <a:rPr lang="en-US" dirty="0" err="1" smtClean="0"/>
              <a:t>Puerperalis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err="1" smtClean="0"/>
              <a:t>Pernyataan</a:t>
            </a:r>
            <a:r>
              <a:rPr lang="en-US" dirty="0" smtClean="0"/>
              <a:t> </a:t>
            </a:r>
            <a:r>
              <a:rPr lang="en-US" dirty="0" err="1" smtClean="0"/>
              <a:t>standar</a:t>
            </a:r>
            <a:endParaRPr lang="en-US" dirty="0" smtClean="0"/>
          </a:p>
          <a:p>
            <a:pPr lvl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Bidan</a:t>
            </a:r>
            <a:r>
              <a:rPr lang="en-US" dirty="0" smtClean="0"/>
              <a:t>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mengenali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tepat</a:t>
            </a:r>
            <a:r>
              <a:rPr lang="en-US" dirty="0" smtClean="0"/>
              <a:t> </a:t>
            </a:r>
            <a:r>
              <a:rPr lang="en-US" dirty="0" err="1" smtClean="0"/>
              <a:t>tanda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gejala</a:t>
            </a:r>
            <a:r>
              <a:rPr lang="en-US" dirty="0" smtClean="0"/>
              <a:t> sepsis </a:t>
            </a:r>
            <a:r>
              <a:rPr lang="en-US" dirty="0" err="1" smtClean="0"/>
              <a:t>puerperalis</a:t>
            </a:r>
            <a:r>
              <a:rPr lang="en-US" dirty="0" smtClean="0"/>
              <a:t>,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pertolongan</a:t>
            </a:r>
            <a:r>
              <a:rPr lang="en-US" dirty="0" smtClean="0"/>
              <a:t> </a:t>
            </a:r>
            <a:r>
              <a:rPr lang="en-US" dirty="0" err="1" smtClean="0"/>
              <a:t>pertama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merujuknya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0"/>
            <a:ext cx="8458200" cy="1219200"/>
          </a:xfrm>
          <a:ln>
            <a:solidFill>
              <a:srgbClr val="FF9900"/>
            </a:solidFill>
          </a:ln>
        </p:spPr>
        <p:txBody>
          <a:bodyPr/>
          <a:lstStyle/>
          <a:p>
            <a:r>
              <a:rPr lang="en-US" sz="4800" b="1" dirty="0" err="1">
                <a:solidFill>
                  <a:srgbClr val="FF9900"/>
                </a:solidFill>
                <a:effectLst/>
              </a:rPr>
              <a:t>Standar</a:t>
            </a:r>
            <a:r>
              <a:rPr lang="en-US" sz="4800" b="1" dirty="0">
                <a:solidFill>
                  <a:srgbClr val="FF9900"/>
                </a:solidFill>
                <a:effectLst/>
              </a:rPr>
              <a:t> </a:t>
            </a:r>
            <a:r>
              <a:rPr lang="en-US" sz="4800" b="1" dirty="0" smtClean="0">
                <a:solidFill>
                  <a:srgbClr val="FF9900"/>
                </a:solidFill>
                <a:effectLst/>
              </a:rPr>
              <a:t>23</a:t>
            </a:r>
            <a:r>
              <a:rPr lang="en-US" sz="4800" b="1" dirty="0">
                <a:solidFill>
                  <a:srgbClr val="FF9900"/>
                </a:solidFill>
                <a:effectLst/>
              </a:rPr>
              <a:t/>
            </a:r>
            <a:br>
              <a:rPr lang="en-US" sz="4800" b="1" dirty="0">
                <a:solidFill>
                  <a:srgbClr val="FF9900"/>
                </a:solidFill>
                <a:effectLst/>
              </a:rPr>
            </a:br>
            <a:r>
              <a:rPr lang="en-US" sz="2800" b="1" dirty="0" err="1">
                <a:solidFill>
                  <a:srgbClr val="FF9900"/>
                </a:solidFill>
                <a:effectLst/>
              </a:rPr>
              <a:t>Penanganan</a:t>
            </a:r>
            <a:r>
              <a:rPr lang="en-US" sz="2800" b="1" dirty="0">
                <a:solidFill>
                  <a:srgbClr val="FF9900"/>
                </a:solidFill>
                <a:effectLst/>
              </a:rPr>
              <a:t> sepsis </a:t>
            </a:r>
            <a:r>
              <a:rPr lang="en-US" sz="2800" b="1" dirty="0" err="1">
                <a:solidFill>
                  <a:srgbClr val="FF9900"/>
                </a:solidFill>
                <a:effectLst/>
              </a:rPr>
              <a:t>puerpuralis</a:t>
            </a:r>
            <a:endParaRPr lang="en-US" sz="2800" b="1" dirty="0">
              <a:solidFill>
                <a:srgbClr val="FF9900"/>
              </a:solidFill>
              <a:effectLst/>
            </a:endParaRPr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1447800"/>
            <a:ext cx="8382000" cy="5181600"/>
          </a:xfrm>
          <a:ln>
            <a:solidFill>
              <a:srgbClr val="FF9900"/>
            </a:solidFill>
          </a:ln>
        </p:spPr>
        <p:txBody>
          <a:bodyPr/>
          <a:lstStyle/>
          <a:p>
            <a:pPr>
              <a:buFont typeface="Wingdings" pitchFamily="2" charset="2"/>
              <a:buChar char="n"/>
            </a:pPr>
            <a:r>
              <a:rPr lang="en-US" sz="2800">
                <a:solidFill>
                  <a:schemeClr val="accent1"/>
                </a:solidFill>
              </a:rPr>
              <a:t> Mengenali tanda2 febris puerpuralis</a:t>
            </a:r>
          </a:p>
          <a:p>
            <a:pPr>
              <a:buFont typeface="Wingdings" pitchFamily="2" charset="2"/>
              <a:buChar char="n"/>
            </a:pPr>
            <a:r>
              <a:rPr lang="en-US" sz="2800">
                <a:solidFill>
                  <a:schemeClr val="accent1"/>
                </a:solidFill>
              </a:rPr>
              <a:t> Mampu bertindak asepsis</a:t>
            </a:r>
          </a:p>
          <a:p>
            <a:pPr>
              <a:buFont typeface="Wingdings" pitchFamily="2" charset="2"/>
              <a:buChar char="n"/>
            </a:pPr>
            <a:r>
              <a:rPr lang="en-US" sz="2800">
                <a:solidFill>
                  <a:schemeClr val="accent1"/>
                </a:solidFill>
              </a:rPr>
              <a:t>Dapat memberikan pertolongan pertama febris puerpiralis</a:t>
            </a:r>
          </a:p>
          <a:p>
            <a:pPr>
              <a:buFont typeface="Wingdings" pitchFamily="2" charset="2"/>
              <a:buChar char="n"/>
            </a:pPr>
            <a:r>
              <a:rPr lang="en-US" sz="2800">
                <a:solidFill>
                  <a:schemeClr val="accent1"/>
                </a:solidFill>
              </a:rPr>
              <a:t>Mampu mencegah terjadinya sepala puerpuralis</a:t>
            </a:r>
          </a:p>
          <a:p>
            <a:pPr>
              <a:buFont typeface="Wingdings" pitchFamily="2" charset="2"/>
              <a:buChar char="n"/>
            </a:pPr>
            <a:r>
              <a:rPr lang="en-US" sz="2800">
                <a:solidFill>
                  <a:schemeClr val="accent1"/>
                </a:solidFill>
              </a:rPr>
              <a:t>Segera merujuk dengan tepat dan benar</a:t>
            </a:r>
          </a:p>
          <a:p>
            <a:pPr>
              <a:buFont typeface="Wingdings" pitchFamily="2" charset="2"/>
              <a:buChar char="n"/>
            </a:pPr>
            <a:r>
              <a:rPr lang="en-US" sz="2800">
                <a:solidFill>
                  <a:schemeClr val="accent1"/>
                </a:solidFill>
              </a:rPr>
              <a:t>Menasehati pasien agar bertindak kebersihan</a:t>
            </a:r>
          </a:p>
          <a:p>
            <a:pPr>
              <a:buFont typeface="Wingdings" pitchFamily="2" charset="2"/>
              <a:buChar char="n"/>
            </a:pPr>
            <a:r>
              <a:rPr lang="en-US" sz="2800">
                <a:solidFill>
                  <a:schemeClr val="accent1"/>
                </a:solidFill>
              </a:rPr>
              <a:t>Menasehati pasien tentang gizi</a:t>
            </a:r>
          </a:p>
          <a:p>
            <a:pPr>
              <a:buFont typeface="Wingdings" pitchFamily="2" charset="2"/>
              <a:buChar char="n"/>
            </a:pPr>
            <a:r>
              <a:rPr lang="en-US" sz="2800">
                <a:solidFill>
                  <a:schemeClr val="accent1"/>
                </a:solidFill>
              </a:rPr>
              <a:t>ASI tetap diberikan pada bayi</a:t>
            </a:r>
          </a:p>
          <a:p>
            <a:pPr>
              <a:buFont typeface="Wingdings" pitchFamily="2" charset="2"/>
              <a:buChar char="n"/>
            </a:pPr>
            <a:r>
              <a:rPr lang="en-US" sz="2800">
                <a:solidFill>
                  <a:schemeClr val="accent1"/>
                </a:solidFill>
              </a:rPr>
              <a:t>Rekammedik yang benar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95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95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09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9571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9571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957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957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9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9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9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9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95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95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95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095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500"/>
                            </p:stCondLst>
                            <p:childTnLst>
                              <p:par>
                                <p:cTn id="32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095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95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95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095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00"/>
                            </p:stCondLst>
                            <p:childTnLst>
                              <p:par>
                                <p:cTn id="39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095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95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95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095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500"/>
                            </p:stCondLst>
                            <p:childTnLst>
                              <p:par>
                                <p:cTn id="46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095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095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095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095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000"/>
                            </p:stCondLst>
                            <p:childTnLst>
                              <p:par>
                                <p:cTn id="53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095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095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095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095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4500"/>
                            </p:stCondLst>
                            <p:childTnLst>
                              <p:par>
                                <p:cTn id="60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095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095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095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095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0"/>
                            </p:stCondLst>
                            <p:childTnLst>
                              <p:par>
                                <p:cTn id="67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095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095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095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095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500"/>
                            </p:stCondLst>
                            <p:childTnLst>
                              <p:par>
                                <p:cTn id="74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095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095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095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095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570" grpId="0" animBg="1"/>
      <p:bldP spid="109571" grpId="0" build="p" animBg="1"/>
    </p:bld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Standar</a:t>
            </a:r>
            <a:r>
              <a:rPr lang="en-US" dirty="0" smtClean="0"/>
              <a:t> 24 : </a:t>
            </a:r>
            <a:r>
              <a:rPr lang="en-US" dirty="0" err="1" smtClean="0"/>
              <a:t>Penanganan</a:t>
            </a:r>
            <a:r>
              <a:rPr lang="en-US" dirty="0" smtClean="0"/>
              <a:t> </a:t>
            </a:r>
            <a:r>
              <a:rPr lang="en-US" dirty="0" err="1" smtClean="0"/>
              <a:t>Asfesia</a:t>
            </a:r>
            <a:r>
              <a:rPr lang="en-US" dirty="0" smtClean="0"/>
              <a:t> </a:t>
            </a:r>
            <a:r>
              <a:rPr lang="en-US" dirty="0" err="1" smtClean="0"/>
              <a:t>Neonatorum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Pernyaan</a:t>
            </a:r>
            <a:r>
              <a:rPr lang="en-US" dirty="0" smtClean="0"/>
              <a:t> </a:t>
            </a:r>
            <a:r>
              <a:rPr lang="en-US" dirty="0" err="1" smtClean="0"/>
              <a:t>standar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Bidan</a:t>
            </a:r>
            <a:r>
              <a:rPr lang="en-US" dirty="0" smtClean="0"/>
              <a:t>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mengenali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tepat</a:t>
            </a:r>
            <a:r>
              <a:rPr lang="en-US" dirty="0" smtClean="0"/>
              <a:t> </a:t>
            </a:r>
            <a:r>
              <a:rPr lang="en-US" dirty="0" err="1" smtClean="0"/>
              <a:t>bayi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lahir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asfeksia</a:t>
            </a:r>
            <a:r>
              <a:rPr lang="en-US" dirty="0" smtClean="0"/>
              <a:t>,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resusitasi</a:t>
            </a:r>
            <a:r>
              <a:rPr lang="en-US" dirty="0" smtClean="0"/>
              <a:t> </a:t>
            </a:r>
            <a:r>
              <a:rPr lang="en-US" dirty="0" err="1" smtClean="0"/>
              <a:t>secepatnya</a:t>
            </a:r>
            <a:r>
              <a:rPr lang="en-US" dirty="0" smtClean="0"/>
              <a:t>, </a:t>
            </a:r>
            <a:r>
              <a:rPr lang="en-US" dirty="0" err="1" smtClean="0"/>
              <a:t>mengusahakan</a:t>
            </a:r>
            <a:r>
              <a:rPr lang="en-US" dirty="0" smtClean="0"/>
              <a:t> </a:t>
            </a:r>
            <a:r>
              <a:rPr lang="en-US" dirty="0" err="1" smtClean="0"/>
              <a:t>bantuan</a:t>
            </a:r>
            <a:r>
              <a:rPr lang="en-US" dirty="0" smtClean="0"/>
              <a:t> </a:t>
            </a:r>
            <a:r>
              <a:rPr lang="en-US" dirty="0" err="1" smtClean="0"/>
              <a:t>medis</a:t>
            </a:r>
            <a:r>
              <a:rPr lang="en-US" dirty="0" smtClean="0"/>
              <a:t> yang </a:t>
            </a:r>
            <a:r>
              <a:rPr lang="en-US" dirty="0" err="1" smtClean="0"/>
              <a:t>diperlukan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perawatan</a:t>
            </a:r>
            <a:r>
              <a:rPr lang="en-US" dirty="0" smtClean="0"/>
              <a:t> </a:t>
            </a:r>
            <a:r>
              <a:rPr lang="en-US" dirty="0" err="1" smtClean="0"/>
              <a:t>lanjutan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0"/>
            <a:ext cx="8458200" cy="1219200"/>
          </a:xfrm>
          <a:ln>
            <a:solidFill>
              <a:srgbClr val="FF9900"/>
            </a:solidFill>
          </a:ln>
        </p:spPr>
        <p:txBody>
          <a:bodyPr/>
          <a:lstStyle/>
          <a:p>
            <a:r>
              <a:rPr lang="en-US" sz="4800" b="1" dirty="0" err="1">
                <a:solidFill>
                  <a:srgbClr val="FF9900"/>
                </a:solidFill>
                <a:effectLst/>
              </a:rPr>
              <a:t>Standar</a:t>
            </a:r>
            <a:r>
              <a:rPr lang="en-US" sz="4800" b="1" dirty="0">
                <a:solidFill>
                  <a:srgbClr val="FF9900"/>
                </a:solidFill>
                <a:effectLst/>
              </a:rPr>
              <a:t> </a:t>
            </a:r>
            <a:r>
              <a:rPr lang="en-US" sz="4800" b="1" dirty="0" smtClean="0">
                <a:solidFill>
                  <a:srgbClr val="FF9900"/>
                </a:solidFill>
                <a:effectLst/>
              </a:rPr>
              <a:t>24</a:t>
            </a:r>
            <a:r>
              <a:rPr lang="en-US" sz="4800" b="1" dirty="0">
                <a:solidFill>
                  <a:srgbClr val="FF9900"/>
                </a:solidFill>
                <a:effectLst/>
              </a:rPr>
              <a:t/>
            </a:r>
            <a:br>
              <a:rPr lang="en-US" sz="4800" b="1" dirty="0">
                <a:solidFill>
                  <a:srgbClr val="FF9900"/>
                </a:solidFill>
                <a:effectLst/>
              </a:rPr>
            </a:br>
            <a:r>
              <a:rPr lang="en-US" sz="2800" b="1" dirty="0" err="1">
                <a:solidFill>
                  <a:srgbClr val="FF9900"/>
                </a:solidFill>
                <a:effectLst/>
              </a:rPr>
              <a:t>Penanganan</a:t>
            </a:r>
            <a:r>
              <a:rPr lang="en-US" sz="2800" b="1" dirty="0">
                <a:solidFill>
                  <a:srgbClr val="FF9900"/>
                </a:solidFill>
                <a:effectLst/>
              </a:rPr>
              <a:t> </a:t>
            </a:r>
            <a:r>
              <a:rPr lang="en-US" sz="2800" b="1" dirty="0" err="1">
                <a:solidFill>
                  <a:srgbClr val="FF9900"/>
                </a:solidFill>
                <a:effectLst/>
              </a:rPr>
              <a:t>Asfiksia</a:t>
            </a:r>
            <a:r>
              <a:rPr lang="en-US" sz="2800" b="1" dirty="0">
                <a:solidFill>
                  <a:srgbClr val="FF9900"/>
                </a:solidFill>
                <a:effectLst/>
              </a:rPr>
              <a:t> </a:t>
            </a:r>
            <a:r>
              <a:rPr lang="en-US" sz="2800" b="1" dirty="0" err="1">
                <a:solidFill>
                  <a:srgbClr val="FF9900"/>
                </a:solidFill>
                <a:effectLst/>
              </a:rPr>
              <a:t>Neoneturum</a:t>
            </a:r>
            <a:endParaRPr lang="en-US" sz="2800" b="1" dirty="0">
              <a:solidFill>
                <a:srgbClr val="FF9900"/>
              </a:solidFill>
              <a:effectLst/>
            </a:endParaRPr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1447800"/>
            <a:ext cx="8382000" cy="5181600"/>
          </a:xfrm>
          <a:ln>
            <a:solidFill>
              <a:srgbClr val="FF9900"/>
            </a:solidFill>
          </a:ln>
        </p:spPr>
        <p:txBody>
          <a:bodyPr/>
          <a:lstStyle/>
          <a:p>
            <a:pPr>
              <a:buFont typeface="Wingdings" pitchFamily="2" charset="2"/>
              <a:buChar char="n"/>
            </a:pPr>
            <a:r>
              <a:rPr lang="en-US">
                <a:solidFill>
                  <a:schemeClr val="accent1"/>
                </a:solidFill>
              </a:rPr>
              <a:t> Mampu menolong BBL dg benar</a:t>
            </a:r>
          </a:p>
          <a:p>
            <a:pPr>
              <a:buFont typeface="Wingdings" pitchFamily="2" charset="2"/>
              <a:buChar char="n"/>
            </a:pPr>
            <a:r>
              <a:rPr lang="en-US">
                <a:solidFill>
                  <a:schemeClr val="accent1"/>
                </a:solidFill>
              </a:rPr>
              <a:t> Diagnosa Asfiksia</a:t>
            </a:r>
          </a:p>
          <a:p>
            <a:pPr>
              <a:buFont typeface="Wingdings" pitchFamily="2" charset="2"/>
              <a:buChar char="n"/>
            </a:pPr>
            <a:r>
              <a:rPr lang="en-US">
                <a:solidFill>
                  <a:schemeClr val="accent1"/>
                </a:solidFill>
              </a:rPr>
              <a:t> Mampu &amp; tahu cara menilai skor APGAR</a:t>
            </a:r>
          </a:p>
          <a:p>
            <a:pPr>
              <a:buFont typeface="Wingdings" pitchFamily="2" charset="2"/>
              <a:buChar char="n"/>
            </a:pPr>
            <a:r>
              <a:rPr lang="en-US">
                <a:solidFill>
                  <a:schemeClr val="accent1"/>
                </a:solidFill>
              </a:rPr>
              <a:t> mampu melakukan resusitasi dg benar</a:t>
            </a:r>
          </a:p>
          <a:p>
            <a:pPr>
              <a:buFont typeface="Wingdings" pitchFamily="2" charset="2"/>
              <a:buChar char="n"/>
            </a:pPr>
            <a:r>
              <a:rPr lang="en-US">
                <a:solidFill>
                  <a:schemeClr val="accent1"/>
                </a:solidFill>
              </a:rPr>
              <a:t>Menilai warna kulit sbg cara mengenali gawat janin</a:t>
            </a:r>
          </a:p>
          <a:p>
            <a:pPr>
              <a:buFont typeface="Wingdings" pitchFamily="2" charset="2"/>
              <a:buChar char="n"/>
            </a:pPr>
            <a:r>
              <a:rPr lang="en-US">
                <a:solidFill>
                  <a:schemeClr val="accent1"/>
                </a:solidFill>
              </a:rPr>
              <a:t>Letakkan bayi di dada ibu, cegah hipotermi</a:t>
            </a:r>
          </a:p>
          <a:p>
            <a:pPr>
              <a:buFont typeface="Wingdings" pitchFamily="2" charset="2"/>
              <a:buChar char="n"/>
            </a:pPr>
            <a:r>
              <a:rPr lang="en-US">
                <a:solidFill>
                  <a:schemeClr val="accent1"/>
                </a:solidFill>
              </a:rPr>
              <a:t>Beri informasi secukupnya pd klg</a:t>
            </a:r>
          </a:p>
          <a:p>
            <a:pPr>
              <a:buFont typeface="Wingdings" pitchFamily="2" charset="2"/>
              <a:buChar char="n"/>
            </a:pPr>
            <a:r>
              <a:rPr lang="en-US">
                <a:solidFill>
                  <a:schemeClr val="accent1"/>
                </a:solidFill>
              </a:rPr>
              <a:t>Lakukan rujukan yang tepat dan benar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16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16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11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1619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1619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161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1161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1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1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11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11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11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11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11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11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500"/>
                            </p:stCondLst>
                            <p:childTnLst>
                              <p:par>
                                <p:cTn id="32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11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11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11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11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00"/>
                            </p:stCondLst>
                            <p:childTnLst>
                              <p:par>
                                <p:cTn id="39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11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11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11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11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500"/>
                            </p:stCondLst>
                            <p:childTnLst>
                              <p:par>
                                <p:cTn id="46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11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11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11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11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000"/>
                            </p:stCondLst>
                            <p:childTnLst>
                              <p:par>
                                <p:cTn id="53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116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116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116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116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4500"/>
                            </p:stCondLst>
                            <p:childTnLst>
                              <p:par>
                                <p:cTn id="60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116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116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116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116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0"/>
                            </p:stCondLst>
                            <p:childTnLst>
                              <p:par>
                                <p:cTn id="67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116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116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116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116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618" grpId="0" animBg="1"/>
      <p:bldP spid="111619" grpId="0" build="p" animBg="1"/>
    </p:bld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Format </a:t>
            </a:r>
            <a:r>
              <a:rPr lang="en-US" b="1" dirty="0" err="1" smtClean="0"/>
              <a:t>Standar</a:t>
            </a:r>
            <a:r>
              <a:rPr lang="en-US" b="1" dirty="0" smtClean="0"/>
              <a:t> </a:t>
            </a:r>
            <a:r>
              <a:rPr lang="en-US" b="1" dirty="0" err="1" smtClean="0"/>
              <a:t>Pelayanan</a:t>
            </a:r>
            <a:r>
              <a:rPr lang="en-US" b="1" dirty="0" smtClean="0"/>
              <a:t> </a:t>
            </a:r>
            <a:r>
              <a:rPr lang="en-US" b="1" dirty="0" err="1" smtClean="0"/>
              <a:t>Kebidanan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membahas</a:t>
            </a:r>
            <a:r>
              <a:rPr lang="en-US" dirty="0" smtClean="0"/>
              <a:t> </a:t>
            </a:r>
            <a:r>
              <a:rPr lang="en-US" dirty="0" err="1" smtClean="0"/>
              <a:t>tiap</a:t>
            </a:r>
            <a:r>
              <a:rPr lang="en-US" dirty="0" smtClean="0"/>
              <a:t> </a:t>
            </a:r>
            <a:r>
              <a:rPr lang="en-US" dirty="0" err="1" smtClean="0"/>
              <a:t>standar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kebidanan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format </a:t>
            </a:r>
            <a:r>
              <a:rPr lang="en-US" dirty="0" err="1" smtClean="0"/>
              <a:t>bahasan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:</a:t>
            </a:r>
          </a:p>
          <a:p>
            <a:r>
              <a:rPr lang="en-US" dirty="0" smtClean="0"/>
              <a:t>1.     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standar</a:t>
            </a:r>
            <a:r>
              <a:rPr lang="en-US" dirty="0" smtClean="0"/>
              <a:t>.</a:t>
            </a:r>
          </a:p>
          <a:p>
            <a:r>
              <a:rPr lang="en-US" dirty="0" smtClean="0"/>
              <a:t>2.      </a:t>
            </a:r>
            <a:r>
              <a:rPr lang="en-US" dirty="0" err="1" smtClean="0"/>
              <a:t>Pernyataan</a:t>
            </a:r>
            <a:r>
              <a:rPr lang="en-US" dirty="0" smtClean="0"/>
              <a:t> </a:t>
            </a:r>
            <a:r>
              <a:rPr lang="en-US" dirty="0" err="1" smtClean="0"/>
              <a:t>standar</a:t>
            </a:r>
            <a:r>
              <a:rPr lang="en-US" dirty="0" smtClean="0"/>
              <a:t> </a:t>
            </a:r>
            <a:r>
              <a:rPr lang="en-US" dirty="0" err="1" smtClean="0"/>
              <a:t>berisi</a:t>
            </a:r>
            <a:r>
              <a:rPr lang="en-US" dirty="0" smtClean="0"/>
              <a:t> </a:t>
            </a:r>
            <a:r>
              <a:rPr lang="en-US" dirty="0" err="1" smtClean="0"/>
              <a:t>pernyataan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kebidanan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,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penjelasan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kompetensi</a:t>
            </a:r>
            <a:r>
              <a:rPr lang="en-US" dirty="0" smtClean="0"/>
              <a:t> yang </a:t>
            </a:r>
            <a:r>
              <a:rPr lang="en-US" dirty="0" err="1" smtClean="0"/>
              <a:t>diharapkan</a:t>
            </a:r>
            <a:r>
              <a:rPr lang="en-US" dirty="0" smtClean="0"/>
              <a:t>.</a:t>
            </a:r>
          </a:p>
          <a:p>
            <a:r>
              <a:rPr lang="en-US" dirty="0" smtClean="0"/>
              <a:t>3.      </a:t>
            </a:r>
            <a:r>
              <a:rPr lang="en-US" dirty="0" err="1" smtClean="0"/>
              <a:t>Hasil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dicapai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yang </a:t>
            </a:r>
            <a:r>
              <a:rPr lang="en-US" dirty="0" err="1" smtClean="0"/>
              <a:t>diberikan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dinyatakan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diatur</a:t>
            </a:r>
            <a:r>
              <a:rPr lang="en-US" dirty="0" smtClean="0"/>
              <a:t>.</a:t>
            </a:r>
          </a:p>
          <a:p>
            <a:r>
              <a:rPr lang="en-US" dirty="0" smtClean="0"/>
              <a:t>4.      </a:t>
            </a:r>
            <a:r>
              <a:rPr lang="en-US" dirty="0" err="1" smtClean="0"/>
              <a:t>Prasyarat</a:t>
            </a:r>
            <a:r>
              <a:rPr lang="en-US" dirty="0" smtClean="0"/>
              <a:t> yang </a:t>
            </a:r>
            <a:r>
              <a:rPr lang="en-US" dirty="0" err="1" smtClean="0"/>
              <a:t>diperlukan</a:t>
            </a:r>
            <a:r>
              <a:rPr lang="en-US" dirty="0" smtClean="0"/>
              <a:t> (</a:t>
            </a:r>
            <a:r>
              <a:rPr lang="en-US" dirty="0" err="1" smtClean="0"/>
              <a:t>misalnya</a:t>
            </a:r>
            <a:r>
              <a:rPr lang="en-US" dirty="0" smtClean="0"/>
              <a:t>, </a:t>
            </a:r>
            <a:r>
              <a:rPr lang="en-US" dirty="0" err="1" smtClean="0"/>
              <a:t>alat</a:t>
            </a:r>
            <a:r>
              <a:rPr lang="en-US" dirty="0" smtClean="0"/>
              <a:t>, </a:t>
            </a:r>
            <a:r>
              <a:rPr lang="en-US" dirty="0" err="1" smtClean="0"/>
              <a:t>obat</a:t>
            </a:r>
            <a:r>
              <a:rPr lang="en-US" dirty="0" smtClean="0"/>
              <a:t>, </a:t>
            </a:r>
            <a:r>
              <a:rPr lang="en-US" dirty="0" err="1" smtClean="0"/>
              <a:t>ketrampilan</a:t>
            </a:r>
            <a:r>
              <a:rPr lang="en-US" dirty="0" smtClean="0"/>
              <a:t>) agar </a:t>
            </a:r>
            <a:r>
              <a:rPr lang="en-US" dirty="0" err="1" smtClean="0"/>
              <a:t>pelaksana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menerapkan</a:t>
            </a:r>
            <a:r>
              <a:rPr lang="en-US" dirty="0" smtClean="0"/>
              <a:t> </a:t>
            </a:r>
            <a:r>
              <a:rPr lang="en-US" dirty="0" err="1" smtClean="0"/>
              <a:t>standar</a:t>
            </a:r>
            <a:r>
              <a:rPr lang="en-US" dirty="0" smtClean="0"/>
              <a:t>.</a:t>
            </a:r>
          </a:p>
          <a:p>
            <a:r>
              <a:rPr lang="en-US" dirty="0" smtClean="0"/>
              <a:t>5.      </a:t>
            </a:r>
            <a:r>
              <a:rPr lang="en-US" dirty="0" err="1" smtClean="0"/>
              <a:t>Proses</a:t>
            </a:r>
            <a:r>
              <a:rPr lang="en-US" dirty="0" smtClean="0"/>
              <a:t> yang </a:t>
            </a:r>
            <a:r>
              <a:rPr lang="en-US" dirty="0" err="1" smtClean="0"/>
              <a:t>berisi</a:t>
            </a:r>
            <a:r>
              <a:rPr lang="en-US" dirty="0" smtClean="0"/>
              <a:t> </a:t>
            </a:r>
            <a:r>
              <a:rPr lang="en-US" dirty="0" err="1" smtClean="0"/>
              <a:t>langkah-langkah</a:t>
            </a:r>
            <a:r>
              <a:rPr lang="en-US" dirty="0" smtClean="0"/>
              <a:t> </a:t>
            </a:r>
            <a:r>
              <a:rPr lang="en-US" dirty="0" err="1" smtClean="0"/>
              <a:t>pokok</a:t>
            </a:r>
            <a:r>
              <a:rPr lang="en-US" dirty="0" smtClean="0"/>
              <a:t> yang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diikuti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penerapan</a:t>
            </a:r>
            <a:r>
              <a:rPr lang="en-US" dirty="0" smtClean="0"/>
              <a:t> </a:t>
            </a:r>
            <a:r>
              <a:rPr lang="en-US" dirty="0" err="1" smtClean="0"/>
              <a:t>standar</a:t>
            </a:r>
            <a:r>
              <a:rPr lang="en-US" dirty="0" smtClean="0"/>
              <a:t> (</a:t>
            </a:r>
            <a:r>
              <a:rPr lang="en-US" dirty="0" err="1" smtClean="0"/>
              <a:t>Depkes</a:t>
            </a:r>
            <a:endParaRPr lang="en-US" dirty="0"/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B8F2810-314F-497C-96F9-01CA4C67EEAA}" type="slidenum">
              <a:rPr lang="en-US"/>
              <a:pPr/>
              <a:t>86</a:t>
            </a:fld>
            <a:endParaRPr lang="en-US"/>
          </a:p>
        </p:txBody>
      </p:sp>
      <p:pic>
        <p:nvPicPr>
          <p:cNvPr id="66563" name="Picture 3" descr="pe02484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1600200"/>
            <a:ext cx="4416425" cy="4495800"/>
          </a:xfrm>
          <a:prstGeom prst="rect">
            <a:avLst/>
          </a:prstGeom>
          <a:noFill/>
        </p:spPr>
      </p:pic>
      <p:sp>
        <p:nvSpPr>
          <p:cNvPr id="66565" name="WordArt 5"/>
          <p:cNvSpPr>
            <a:spLocks noChangeArrowheads="1" noChangeShapeType="1" noTextEdit="1"/>
          </p:cNvSpPr>
          <p:nvPr/>
        </p:nvSpPr>
        <p:spPr bwMode="auto">
          <a:xfrm>
            <a:off x="3048000" y="1447800"/>
            <a:ext cx="4724400" cy="25146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sz="24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/>
                  </a:outerShdw>
                </a:effectLst>
                <a:latin typeface="Tahoma"/>
                <a:cs typeface="Tahoma"/>
              </a:rPr>
              <a:t>TERIMA KASIH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PROTOKOL …</a:t>
            </a:r>
            <a:r>
              <a:rPr lang="id-ID" sz="2800" dirty="0" smtClean="0"/>
              <a:t> KEBIJAKAN MUTU, MANUAL MUTU, STANDAR MUTU, PROSEDUR MUTU, PEDOMAN, PANDUAN, SOP (LAB),  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latin typeface="Times New Roman" pitchFamily="18" charset="0"/>
              </a:rPr>
              <a:t>    </a:t>
            </a:r>
            <a:r>
              <a:rPr lang="en-US" dirty="0" err="1" smtClean="0">
                <a:latin typeface="Times New Roman" pitchFamily="18" charset="0"/>
              </a:rPr>
              <a:t>Protokol</a:t>
            </a:r>
            <a:r>
              <a:rPr lang="en-US" dirty="0" smtClean="0">
                <a:latin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</a:rPr>
              <a:t>pedoman</a:t>
            </a:r>
            <a:r>
              <a:rPr lang="en-US" dirty="0" smtClean="0">
                <a:latin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</a:rPr>
              <a:t>petunjuk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pelaksanaan</a:t>
            </a:r>
            <a:r>
              <a:rPr lang="en-US" dirty="0" smtClean="0">
                <a:latin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</a:rPr>
              <a:t>adalah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suatu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</a:rPr>
              <a:t>pernyataan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</a:rPr>
              <a:t>tertulis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</a:rPr>
              <a:t>yang </a:t>
            </a:r>
            <a:r>
              <a:rPr lang="en-US" dirty="0" err="1" smtClean="0">
                <a:latin typeface="Times New Roman" pitchFamily="18" charset="0"/>
              </a:rPr>
              <a:t>disusun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secara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sistimatis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</a:rPr>
              <a:t> yang </a:t>
            </a:r>
            <a:r>
              <a:rPr lang="en-US" dirty="0" err="1" smtClean="0">
                <a:latin typeface="Times New Roman" pitchFamily="18" charset="0"/>
              </a:rPr>
              <a:t>dipakai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sebagai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pedoman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oleh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para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pelaksana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dalam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mengambil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keputusan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atau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dalam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melaksanakan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pelayanan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kesehatan</a:t>
            </a:r>
            <a:r>
              <a:rPr lang="en-US" dirty="0" smtClean="0">
                <a:latin typeface="Times New Roman" pitchFamily="18" charset="0"/>
              </a:rPr>
              <a:t>.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</a:rPr>
              <a:t>	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</a:rPr>
              <a:t>	Makin </a:t>
            </a:r>
            <a:r>
              <a:rPr lang="en-US" dirty="0" err="1" smtClean="0">
                <a:latin typeface="Times New Roman" pitchFamily="18" charset="0"/>
              </a:rPr>
              <a:t>dipatuhi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protokol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tersebut</a:t>
            </a:r>
            <a:r>
              <a:rPr lang="en-US" dirty="0" smtClean="0">
                <a:latin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</a:rPr>
              <a:t>makin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tercapai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standar</a:t>
            </a:r>
            <a:r>
              <a:rPr lang="en-US" dirty="0" smtClean="0">
                <a:latin typeface="Times New Roman" pitchFamily="18" charset="0"/>
              </a:rPr>
              <a:t> yang </a:t>
            </a:r>
            <a:r>
              <a:rPr lang="en-US" dirty="0" err="1" smtClean="0">
                <a:latin typeface="Times New Roman" pitchFamily="18" charset="0"/>
              </a:rPr>
              <a:t>telah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ditetapkan</a:t>
            </a:r>
            <a:r>
              <a:rPr lang="en-US" dirty="0" smtClean="0">
                <a:latin typeface="Times New Roman" pitchFamily="18" charset="0"/>
              </a:rPr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1147</TotalTime>
  <Words>2060</Words>
  <Application>Microsoft Office PowerPoint</Application>
  <PresentationFormat>On-screen Show (4:3)</PresentationFormat>
  <Paragraphs>431</Paragraphs>
  <Slides>86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86</vt:i4>
      </vt:variant>
    </vt:vector>
  </HeadingPairs>
  <TitlesOfParts>
    <vt:vector size="87" baseType="lpstr">
      <vt:lpstr>Flow</vt:lpstr>
      <vt:lpstr>STANDAR MUTU PELAYANAN KEBIDANAN  </vt:lpstr>
      <vt:lpstr>PowerPoint Presentation</vt:lpstr>
      <vt:lpstr>Apa itu standar???</vt:lpstr>
      <vt:lpstr>STANDAR …</vt:lpstr>
      <vt:lpstr>PowerPoint Presentation</vt:lpstr>
      <vt:lpstr>PowerPoint Presentation</vt:lpstr>
      <vt:lpstr>SIKLUS YANG HARUS DITAMBAH DARI PROGRAM MENJAGA MUTU</vt:lpstr>
      <vt:lpstr>Standar dasar lahirnya kebijakan</vt:lpstr>
      <vt:lpstr>PROTOKOL … KEBIJAKAN MUTU, MANUAL MUTU, STANDAR MUTU, PROSEDUR MUTU, PEDOMAN, PANDUAN, SOP (LAB),  </vt:lpstr>
      <vt:lpstr>Syarat Standar …</vt:lpstr>
      <vt:lpstr>Apa itu SPK?? Dan mengapa SPK di perlukan??</vt:lpstr>
      <vt:lpstr>SPK</vt:lpstr>
      <vt:lpstr>Lanjutan SPK………</vt:lpstr>
      <vt:lpstr>PowerPoint Presentation</vt:lpstr>
      <vt:lpstr>Pelayanan kebidanan bermutu…</vt:lpstr>
      <vt:lpstr>Dimensi kepuasan pasien</vt:lpstr>
      <vt:lpstr>Lanjutan…</vt:lpstr>
      <vt:lpstr>Lanjutan … </vt:lpstr>
      <vt:lpstr>PowerPoint Presentation</vt:lpstr>
      <vt:lpstr>TUJUAN AKHIR MUTU PELAYANAN KEBIDANAN</vt:lpstr>
      <vt:lpstr>Secara umum standar program menjaga mutu dapat dibedakan :</vt:lpstr>
      <vt:lpstr>Standar Persyaratan Minimal</vt:lpstr>
      <vt:lpstr>Standar Persyaratan Minimal</vt:lpstr>
      <vt:lpstr>Lanjutan  Standar Persyaratan Minimal …</vt:lpstr>
      <vt:lpstr>Lanjutan  Standar Persyaratan Minimal …</vt:lpstr>
      <vt:lpstr>Lanjutan  Standar Persyaratan Minimal …</vt:lpstr>
      <vt:lpstr>Standar Proses </vt:lpstr>
      <vt:lpstr>3. Standar penampilan minimal</vt:lpstr>
      <vt:lpstr>PowerPoint Presentation</vt:lpstr>
      <vt:lpstr>Standar penampilan minimal …</vt:lpstr>
      <vt:lpstr>Lanjutan …</vt:lpstr>
      <vt:lpstr>Metode</vt:lpstr>
      <vt:lpstr>PowerPoint Presentation</vt:lpstr>
      <vt:lpstr>Ruang lingkup Standar pelayanan kebidanan</vt:lpstr>
      <vt:lpstr>STANDAR PELAYANAN UMUM (2)</vt:lpstr>
      <vt:lpstr>Standar 1 Persiapan untuk kehidupan keluarga sehat</vt:lpstr>
      <vt:lpstr>Standar 1 Persiapan Untuk Kehidupan Keluarga Sehat</vt:lpstr>
      <vt:lpstr>Standar 2 Pencatatan dan Pelaporan</vt:lpstr>
      <vt:lpstr>Standar 2 Pencatatan dan pelaporan</vt:lpstr>
      <vt:lpstr>STANDAR PELAYANAN ANTENATAL (6)</vt:lpstr>
      <vt:lpstr>Standar 3 Identifikasi Ibu Hamil</vt:lpstr>
      <vt:lpstr>Standar 3 Identifikasi Ibu hamil</vt:lpstr>
      <vt:lpstr>Standar 4 pemeriksaan dan pemantauan antenatal</vt:lpstr>
      <vt:lpstr>Standar 4 Pemeriksaan dan pemantauan Antenatal</vt:lpstr>
      <vt:lpstr>Standar 5 : Palpasi Abdomen</vt:lpstr>
      <vt:lpstr>Standar 5 Palpasi Abdominal</vt:lpstr>
      <vt:lpstr>Standar 6 : Pengelolaan Anemia pada Kehamilan</vt:lpstr>
      <vt:lpstr>Standar 6 Pengelolaan anemi kehamilan</vt:lpstr>
      <vt:lpstr>Standar 7 : Pengelolaan Dini Hipertensi pada Kehamilan </vt:lpstr>
      <vt:lpstr>Standar 7 Pengelolaan dini Hipertensi pd kehamilan</vt:lpstr>
      <vt:lpstr>Standar 8 : Persiapan Persalinan</vt:lpstr>
      <vt:lpstr>Standar 8 Persiapan persalinan</vt:lpstr>
      <vt:lpstr>STANDAR PERTOLONGAN PERSALINAN (4)</vt:lpstr>
      <vt:lpstr>Standar 9 : Asuhan Persalinan Kala I</vt:lpstr>
      <vt:lpstr>Standar 9 Asuhan persal kala I</vt:lpstr>
      <vt:lpstr>Standar 10 : Persalinan Kala II Yang Aman</vt:lpstr>
      <vt:lpstr>Standar 10 Persalinan Kala II yang aman</vt:lpstr>
      <vt:lpstr>Standar 11 : Penatalaksanaan Aktif Persalinan Kala Tiga</vt:lpstr>
      <vt:lpstr>Standar 11 Penatalaksanaan aktif  persal kala I</vt:lpstr>
      <vt:lpstr>Standar 12 : Penanganan kala II dengan gawat janin melalui episiotomi</vt:lpstr>
      <vt:lpstr>Standar 12 Penanganan kala II dg gawat janin malalui Episiotomi</vt:lpstr>
      <vt:lpstr>STANDAR PELAYANAN NIFAS (3)</vt:lpstr>
      <vt:lpstr>Standar 13 : Perawatan Bayi Baru Lahir</vt:lpstr>
      <vt:lpstr>Standar 13 Perawatan bayi baru lahir</vt:lpstr>
      <vt:lpstr>Standar 14 : Penanganan Pada Dua Jam Pertama Setelah Persalinan</vt:lpstr>
      <vt:lpstr>Standar 14 Penanganan pd 2 jam pertama setelah persalinan</vt:lpstr>
      <vt:lpstr>Standar 15 : Pelayanan Bagi Ibu Dan Bayi Pada Masa Nifas</vt:lpstr>
      <vt:lpstr>STANDAR PENANGANAN KEGAWATAN OBSTETRI DAN NEONATAL</vt:lpstr>
      <vt:lpstr>Standar 16 : Penanganan Perdarahan Dalam Kehamilan Pada Trimester III</vt:lpstr>
      <vt:lpstr>Standar 16 Penanganan petrdarahan kehamilan TM 3</vt:lpstr>
      <vt:lpstr>Standar 17 : Penanganan Kegawatan Pada Eklamsia</vt:lpstr>
      <vt:lpstr>Standar 17 Penanganan kegawatan Eklamsia</vt:lpstr>
      <vt:lpstr>Standar 18 : Penanganan Kegawatan Pada Partus Lama/Macet </vt:lpstr>
      <vt:lpstr>Standar 19 : persalinan dg penggunaaan Vakum Ekstraktor</vt:lpstr>
      <vt:lpstr>Standar 20 : Penanganan Retensio Plasenta</vt:lpstr>
      <vt:lpstr>Standar 20 Penanganan Retensio Plasenta</vt:lpstr>
      <vt:lpstr>Standar 21 : Penangan Perdarahan Postpartum Primer</vt:lpstr>
      <vt:lpstr>Standar 21 Penanganan perdarahan post partum Primer</vt:lpstr>
      <vt:lpstr>Standar 22 : Penanganan Perdarahan Postpartum Sekunder </vt:lpstr>
      <vt:lpstr>Standar 22 Penangnan perdarahan post partum sekunder</vt:lpstr>
      <vt:lpstr>Standar 23 : Penanganan Sepsis Puerperalis</vt:lpstr>
      <vt:lpstr>Standar 23 Penanganan sepsis puerpuralis</vt:lpstr>
      <vt:lpstr>Standar 24 : Penanganan Asfesia Neonatorum</vt:lpstr>
      <vt:lpstr>Standar 24 Penanganan Asfiksia Neoneturum</vt:lpstr>
      <vt:lpstr>Format Standar Pelayanan Kebidanan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STANDAR MUTU PELAYANAN KEBIDANAN</dc:title>
  <dc:creator>microsoft</dc:creator>
  <cp:lastModifiedBy>Isyos</cp:lastModifiedBy>
  <cp:revision>30</cp:revision>
  <dcterms:created xsi:type="dcterms:W3CDTF">2014-10-27T14:03:19Z</dcterms:created>
  <dcterms:modified xsi:type="dcterms:W3CDTF">2019-09-19T02:44:29Z</dcterms:modified>
</cp:coreProperties>
</file>