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20" r:id="rId3"/>
    <p:sldMasterId id="2147483732" r:id="rId4"/>
    <p:sldMasterId id="2147483768" r:id="rId5"/>
    <p:sldMasterId id="2147483792" r:id="rId6"/>
    <p:sldMasterId id="2147483804" r:id="rId7"/>
    <p:sldMasterId id="2147483816" r:id="rId8"/>
    <p:sldMasterId id="2147483828" r:id="rId9"/>
    <p:sldMasterId id="2147483840" r:id="rId10"/>
    <p:sldMasterId id="2147483852" r:id="rId11"/>
  </p:sldMasterIdLst>
  <p:notesMasterIdLst>
    <p:notesMasterId r:id="rId34"/>
  </p:notesMasterIdLst>
  <p:sldIdLst>
    <p:sldId id="256" r:id="rId12"/>
    <p:sldId id="278" r:id="rId13"/>
    <p:sldId id="280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9" r:id="rId26"/>
    <p:sldId id="270" r:id="rId27"/>
    <p:sldId id="271" r:id="rId28"/>
    <p:sldId id="272" r:id="rId29"/>
    <p:sldId id="273" r:id="rId30"/>
    <p:sldId id="275" r:id="rId31"/>
    <p:sldId id="276" r:id="rId32"/>
    <p:sldId id="27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08DF08-9BFD-4544-8E77-1E9FC6171D8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C973A5A-E64F-4134-9C79-BE64F31A1EB0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P</a:t>
          </a:r>
          <a:endParaRPr lang="id-ID" dirty="0"/>
        </a:p>
      </dgm:t>
    </dgm:pt>
    <dgm:pt modelId="{EF5235DB-D8DF-4D74-9E50-24DD77622A23}" type="parTrans" cxnId="{25F1DBD2-E620-400D-AF2B-12E9E3D4CBD9}">
      <dgm:prSet/>
      <dgm:spPr/>
      <dgm:t>
        <a:bodyPr/>
        <a:lstStyle/>
        <a:p>
          <a:endParaRPr lang="id-ID"/>
        </a:p>
      </dgm:t>
    </dgm:pt>
    <dgm:pt modelId="{236303B7-86D4-4F14-8422-0D9C2A028962}" type="sibTrans" cxnId="{25F1DBD2-E620-400D-AF2B-12E9E3D4CBD9}">
      <dgm:prSet/>
      <dgm:spPr>
        <a:solidFill>
          <a:srgbClr val="C00000"/>
        </a:solidFill>
      </dgm:spPr>
      <dgm:t>
        <a:bodyPr/>
        <a:lstStyle/>
        <a:p>
          <a:endParaRPr lang="id-ID"/>
        </a:p>
      </dgm:t>
    </dgm:pt>
    <dgm:pt modelId="{62184C40-20FE-42E5-A534-BE08A2178E30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/>
            <a:t>P</a:t>
          </a:r>
          <a:endParaRPr lang="id-ID" dirty="0"/>
        </a:p>
      </dgm:t>
    </dgm:pt>
    <dgm:pt modelId="{89E7FC79-D2BC-4A56-A6AD-8F3215E1341E}" type="parTrans" cxnId="{A36B1A03-3613-4744-B6B8-40B03DEE779A}">
      <dgm:prSet/>
      <dgm:spPr/>
      <dgm:t>
        <a:bodyPr/>
        <a:lstStyle/>
        <a:p>
          <a:endParaRPr lang="id-ID"/>
        </a:p>
      </dgm:t>
    </dgm:pt>
    <dgm:pt modelId="{6D24123B-98C0-42E6-9714-D85C3EE1DACE}" type="sibTrans" cxnId="{A36B1A03-3613-4744-B6B8-40B03DEE779A}">
      <dgm:prSet/>
      <dgm:spPr>
        <a:solidFill>
          <a:srgbClr val="92D050"/>
        </a:solidFill>
      </dgm:spPr>
      <dgm:t>
        <a:bodyPr/>
        <a:lstStyle/>
        <a:p>
          <a:endParaRPr lang="id-ID"/>
        </a:p>
      </dgm:t>
    </dgm:pt>
    <dgm:pt modelId="{B211D80E-3A83-4F2C-9666-77DE91130561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E</a:t>
          </a:r>
          <a:endParaRPr lang="id-ID" dirty="0"/>
        </a:p>
      </dgm:t>
    </dgm:pt>
    <dgm:pt modelId="{734D6F5C-A412-455E-BED1-CFFD5AFE4689}" type="parTrans" cxnId="{401BE47D-D26C-4C7A-8FDD-EDD25AB12738}">
      <dgm:prSet/>
      <dgm:spPr/>
      <dgm:t>
        <a:bodyPr/>
        <a:lstStyle/>
        <a:p>
          <a:endParaRPr lang="id-ID"/>
        </a:p>
      </dgm:t>
    </dgm:pt>
    <dgm:pt modelId="{6BC2339A-D6E1-4CB8-95D2-34346D72C68A}" type="sibTrans" cxnId="{401BE47D-D26C-4C7A-8FDD-EDD25AB12738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id-ID"/>
        </a:p>
      </dgm:t>
    </dgm:pt>
    <dgm:pt modelId="{19A947D9-0562-4E1E-90A3-87101BE5FEAA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/>
            <a:t>P</a:t>
          </a:r>
          <a:endParaRPr lang="id-ID" dirty="0"/>
        </a:p>
      </dgm:t>
    </dgm:pt>
    <dgm:pt modelId="{ECF2571A-5926-4824-A3B6-64B48B405E84}" type="parTrans" cxnId="{61FCD3F6-9238-4866-9D90-CF7B1E207C0F}">
      <dgm:prSet/>
      <dgm:spPr/>
      <dgm:t>
        <a:bodyPr/>
        <a:lstStyle/>
        <a:p>
          <a:endParaRPr lang="id-ID"/>
        </a:p>
      </dgm:t>
    </dgm:pt>
    <dgm:pt modelId="{866CCD53-981B-476A-9A78-276D2AE37936}" type="sibTrans" cxnId="{61FCD3F6-9238-4866-9D90-CF7B1E207C0F}">
      <dgm:prSet/>
      <dgm:spPr>
        <a:solidFill>
          <a:srgbClr val="00B0F0"/>
        </a:solidFill>
      </dgm:spPr>
      <dgm:t>
        <a:bodyPr/>
        <a:lstStyle/>
        <a:p>
          <a:endParaRPr lang="id-ID"/>
        </a:p>
      </dgm:t>
    </dgm:pt>
    <dgm:pt modelId="{AFAC523D-F6EA-460E-A95A-D38775C4ABE6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P</a:t>
          </a:r>
          <a:endParaRPr lang="id-ID" dirty="0"/>
        </a:p>
      </dgm:t>
    </dgm:pt>
    <dgm:pt modelId="{876C1F13-39D4-4596-85A2-482497F6AA57}" type="parTrans" cxnId="{60F70415-A84F-4F4E-B916-66E038E5B967}">
      <dgm:prSet/>
      <dgm:spPr/>
      <dgm:t>
        <a:bodyPr/>
        <a:lstStyle/>
        <a:p>
          <a:endParaRPr lang="id-ID"/>
        </a:p>
      </dgm:t>
    </dgm:pt>
    <dgm:pt modelId="{592083D7-FDFC-4138-BDC5-BCC52213CB13}" type="sibTrans" cxnId="{60F70415-A84F-4F4E-B916-66E038E5B967}">
      <dgm:prSet/>
      <dgm:spPr>
        <a:solidFill>
          <a:srgbClr val="FFC000"/>
        </a:solidFill>
      </dgm:spPr>
      <dgm:t>
        <a:bodyPr/>
        <a:lstStyle/>
        <a:p>
          <a:endParaRPr lang="id-ID"/>
        </a:p>
      </dgm:t>
    </dgm:pt>
    <dgm:pt modelId="{F376A624-F68C-4960-81CB-0C04292C7AA4}" type="pres">
      <dgm:prSet presAssocID="{2508DF08-9BFD-4544-8E77-1E9FC6171D80}" presName="cycle" presStyleCnt="0">
        <dgm:presLayoutVars>
          <dgm:dir/>
          <dgm:resizeHandles val="exact"/>
        </dgm:presLayoutVars>
      </dgm:prSet>
      <dgm:spPr/>
    </dgm:pt>
    <dgm:pt modelId="{C5667FE9-EC97-44A0-95DA-E5E0896AEEEA}" type="pres">
      <dgm:prSet presAssocID="{CC973A5A-E64F-4134-9C79-BE64F31A1EB0}" presName="node" presStyleLbl="node1" presStyleIdx="0" presStyleCnt="5">
        <dgm:presLayoutVars>
          <dgm:bulletEnabled val="1"/>
        </dgm:presLayoutVars>
      </dgm:prSet>
      <dgm:spPr/>
    </dgm:pt>
    <dgm:pt modelId="{3A65CC94-5110-452B-94C6-B1A4D1B471D1}" type="pres">
      <dgm:prSet presAssocID="{236303B7-86D4-4F14-8422-0D9C2A028962}" presName="sibTrans" presStyleLbl="sibTrans2D1" presStyleIdx="0" presStyleCnt="5"/>
      <dgm:spPr/>
    </dgm:pt>
    <dgm:pt modelId="{F991514F-6E66-4F08-B947-601CA7036515}" type="pres">
      <dgm:prSet presAssocID="{236303B7-86D4-4F14-8422-0D9C2A028962}" presName="connectorText" presStyleLbl="sibTrans2D1" presStyleIdx="0" presStyleCnt="5"/>
      <dgm:spPr/>
    </dgm:pt>
    <dgm:pt modelId="{7C100E33-44DE-47CB-8F9C-831FC1AE4B4E}" type="pres">
      <dgm:prSet presAssocID="{62184C40-20FE-42E5-A534-BE08A2178E30}" presName="node" presStyleLbl="node1" presStyleIdx="1" presStyleCnt="5">
        <dgm:presLayoutVars>
          <dgm:bulletEnabled val="1"/>
        </dgm:presLayoutVars>
      </dgm:prSet>
      <dgm:spPr/>
    </dgm:pt>
    <dgm:pt modelId="{9FBF4E4B-1640-443A-BE5A-A8709D9A92FE}" type="pres">
      <dgm:prSet presAssocID="{6D24123B-98C0-42E6-9714-D85C3EE1DACE}" presName="sibTrans" presStyleLbl="sibTrans2D1" presStyleIdx="1" presStyleCnt="5"/>
      <dgm:spPr/>
    </dgm:pt>
    <dgm:pt modelId="{EB5FC472-B925-4319-95A8-9816A351669C}" type="pres">
      <dgm:prSet presAssocID="{6D24123B-98C0-42E6-9714-D85C3EE1DACE}" presName="connectorText" presStyleLbl="sibTrans2D1" presStyleIdx="1" presStyleCnt="5"/>
      <dgm:spPr/>
    </dgm:pt>
    <dgm:pt modelId="{F321F1E2-AAC8-4FD0-B612-AFC756F24005}" type="pres">
      <dgm:prSet presAssocID="{B211D80E-3A83-4F2C-9666-77DE91130561}" presName="node" presStyleLbl="node1" presStyleIdx="2" presStyleCnt="5">
        <dgm:presLayoutVars>
          <dgm:bulletEnabled val="1"/>
        </dgm:presLayoutVars>
      </dgm:prSet>
      <dgm:spPr/>
    </dgm:pt>
    <dgm:pt modelId="{3389DBA0-E6B5-4804-8868-D0085766A2AC}" type="pres">
      <dgm:prSet presAssocID="{6BC2339A-D6E1-4CB8-95D2-34346D72C68A}" presName="sibTrans" presStyleLbl="sibTrans2D1" presStyleIdx="2" presStyleCnt="5"/>
      <dgm:spPr/>
    </dgm:pt>
    <dgm:pt modelId="{547DB226-9B26-4771-834D-6BAAE8DF26A9}" type="pres">
      <dgm:prSet presAssocID="{6BC2339A-D6E1-4CB8-95D2-34346D72C68A}" presName="connectorText" presStyleLbl="sibTrans2D1" presStyleIdx="2" presStyleCnt="5"/>
      <dgm:spPr/>
    </dgm:pt>
    <dgm:pt modelId="{1A17E1D2-8805-4DC8-AEDA-5BAD811AD09D}" type="pres">
      <dgm:prSet presAssocID="{19A947D9-0562-4E1E-90A3-87101BE5FEAA}" presName="node" presStyleLbl="node1" presStyleIdx="3" presStyleCnt="5">
        <dgm:presLayoutVars>
          <dgm:bulletEnabled val="1"/>
        </dgm:presLayoutVars>
      </dgm:prSet>
      <dgm:spPr/>
    </dgm:pt>
    <dgm:pt modelId="{EBA50FEF-BFDA-41C3-9F72-1C13E1D9A5E1}" type="pres">
      <dgm:prSet presAssocID="{866CCD53-981B-476A-9A78-276D2AE37936}" presName="sibTrans" presStyleLbl="sibTrans2D1" presStyleIdx="3" presStyleCnt="5"/>
      <dgm:spPr/>
    </dgm:pt>
    <dgm:pt modelId="{F22E9C35-FBE8-4944-93F8-B6BBFDE29E3A}" type="pres">
      <dgm:prSet presAssocID="{866CCD53-981B-476A-9A78-276D2AE37936}" presName="connectorText" presStyleLbl="sibTrans2D1" presStyleIdx="3" presStyleCnt="5"/>
      <dgm:spPr/>
    </dgm:pt>
    <dgm:pt modelId="{21931707-5CFA-4EC8-8A4C-C2575A878395}" type="pres">
      <dgm:prSet presAssocID="{AFAC523D-F6EA-460E-A95A-D38775C4ABE6}" presName="node" presStyleLbl="node1" presStyleIdx="4" presStyleCnt="5">
        <dgm:presLayoutVars>
          <dgm:bulletEnabled val="1"/>
        </dgm:presLayoutVars>
      </dgm:prSet>
      <dgm:spPr/>
    </dgm:pt>
    <dgm:pt modelId="{9C507C79-3BD8-4894-8571-05C25106CC6F}" type="pres">
      <dgm:prSet presAssocID="{592083D7-FDFC-4138-BDC5-BCC52213CB13}" presName="sibTrans" presStyleLbl="sibTrans2D1" presStyleIdx="4" presStyleCnt="5"/>
      <dgm:spPr/>
    </dgm:pt>
    <dgm:pt modelId="{C08643A1-BDC4-44A6-95E0-1C2DB0FB1DEE}" type="pres">
      <dgm:prSet presAssocID="{592083D7-FDFC-4138-BDC5-BCC52213CB13}" presName="connectorText" presStyleLbl="sibTrans2D1" presStyleIdx="4" presStyleCnt="5"/>
      <dgm:spPr/>
    </dgm:pt>
  </dgm:ptLst>
  <dgm:cxnLst>
    <dgm:cxn modelId="{A36B1A03-3613-4744-B6B8-40B03DEE779A}" srcId="{2508DF08-9BFD-4544-8E77-1E9FC6171D80}" destId="{62184C40-20FE-42E5-A534-BE08A2178E30}" srcOrd="1" destOrd="0" parTransId="{89E7FC79-D2BC-4A56-A6AD-8F3215E1341E}" sibTransId="{6D24123B-98C0-42E6-9714-D85C3EE1DACE}"/>
    <dgm:cxn modelId="{60F70415-A84F-4F4E-B916-66E038E5B967}" srcId="{2508DF08-9BFD-4544-8E77-1E9FC6171D80}" destId="{AFAC523D-F6EA-460E-A95A-D38775C4ABE6}" srcOrd="4" destOrd="0" parTransId="{876C1F13-39D4-4596-85A2-482497F6AA57}" sibTransId="{592083D7-FDFC-4138-BDC5-BCC52213CB13}"/>
    <dgm:cxn modelId="{FC98E118-9ADC-4888-8DE0-3EB9FBDC8AC6}" type="presOf" srcId="{236303B7-86D4-4F14-8422-0D9C2A028962}" destId="{F991514F-6E66-4F08-B947-601CA7036515}" srcOrd="1" destOrd="0" presId="urn:microsoft.com/office/officeart/2005/8/layout/cycle2"/>
    <dgm:cxn modelId="{718ED122-BB31-4F92-A185-351ACDEEE25D}" type="presOf" srcId="{6D24123B-98C0-42E6-9714-D85C3EE1DACE}" destId="{9FBF4E4B-1640-443A-BE5A-A8709D9A92FE}" srcOrd="0" destOrd="0" presId="urn:microsoft.com/office/officeart/2005/8/layout/cycle2"/>
    <dgm:cxn modelId="{900DB76B-06AF-4137-ACEB-E6BBB838785E}" type="presOf" srcId="{19A947D9-0562-4E1E-90A3-87101BE5FEAA}" destId="{1A17E1D2-8805-4DC8-AEDA-5BAD811AD09D}" srcOrd="0" destOrd="0" presId="urn:microsoft.com/office/officeart/2005/8/layout/cycle2"/>
    <dgm:cxn modelId="{E35F324C-CAAA-4973-9632-01A80A854E12}" type="presOf" srcId="{62184C40-20FE-42E5-A534-BE08A2178E30}" destId="{7C100E33-44DE-47CB-8F9C-831FC1AE4B4E}" srcOrd="0" destOrd="0" presId="urn:microsoft.com/office/officeart/2005/8/layout/cycle2"/>
    <dgm:cxn modelId="{3C231554-BD26-4060-8695-C1754E776505}" type="presOf" srcId="{592083D7-FDFC-4138-BDC5-BCC52213CB13}" destId="{9C507C79-3BD8-4894-8571-05C25106CC6F}" srcOrd="0" destOrd="0" presId="urn:microsoft.com/office/officeart/2005/8/layout/cycle2"/>
    <dgm:cxn modelId="{401BE47D-D26C-4C7A-8FDD-EDD25AB12738}" srcId="{2508DF08-9BFD-4544-8E77-1E9FC6171D80}" destId="{B211D80E-3A83-4F2C-9666-77DE91130561}" srcOrd="2" destOrd="0" parTransId="{734D6F5C-A412-455E-BED1-CFFD5AFE4689}" sibTransId="{6BC2339A-D6E1-4CB8-95D2-34346D72C68A}"/>
    <dgm:cxn modelId="{9D8C2381-0BF5-432D-B356-4A9C2633B414}" type="presOf" srcId="{592083D7-FDFC-4138-BDC5-BCC52213CB13}" destId="{C08643A1-BDC4-44A6-95E0-1C2DB0FB1DEE}" srcOrd="1" destOrd="0" presId="urn:microsoft.com/office/officeart/2005/8/layout/cycle2"/>
    <dgm:cxn modelId="{235C4E8B-921D-41D5-ACCA-5558B9907076}" type="presOf" srcId="{866CCD53-981B-476A-9A78-276D2AE37936}" destId="{F22E9C35-FBE8-4944-93F8-B6BBFDE29E3A}" srcOrd="1" destOrd="0" presId="urn:microsoft.com/office/officeart/2005/8/layout/cycle2"/>
    <dgm:cxn modelId="{7BC1A193-1F7F-4939-A41C-FF319E7D69B0}" type="presOf" srcId="{B211D80E-3A83-4F2C-9666-77DE91130561}" destId="{F321F1E2-AAC8-4FD0-B612-AFC756F24005}" srcOrd="0" destOrd="0" presId="urn:microsoft.com/office/officeart/2005/8/layout/cycle2"/>
    <dgm:cxn modelId="{4F5B8294-39EC-4985-9475-2DD30176592E}" type="presOf" srcId="{CC973A5A-E64F-4134-9C79-BE64F31A1EB0}" destId="{C5667FE9-EC97-44A0-95DA-E5E0896AEEEA}" srcOrd="0" destOrd="0" presId="urn:microsoft.com/office/officeart/2005/8/layout/cycle2"/>
    <dgm:cxn modelId="{DE0AFC96-585C-4358-AD59-36885A24CCE7}" type="presOf" srcId="{866CCD53-981B-476A-9A78-276D2AE37936}" destId="{EBA50FEF-BFDA-41C3-9F72-1C13E1D9A5E1}" srcOrd="0" destOrd="0" presId="urn:microsoft.com/office/officeart/2005/8/layout/cycle2"/>
    <dgm:cxn modelId="{39F280A2-1EF7-4A90-8BE0-F9E0C19CAF6B}" type="presOf" srcId="{6D24123B-98C0-42E6-9714-D85C3EE1DACE}" destId="{EB5FC472-B925-4319-95A8-9816A351669C}" srcOrd="1" destOrd="0" presId="urn:microsoft.com/office/officeart/2005/8/layout/cycle2"/>
    <dgm:cxn modelId="{C9BDC0C9-0D13-4396-92B6-14334A37AB97}" type="presOf" srcId="{2508DF08-9BFD-4544-8E77-1E9FC6171D80}" destId="{F376A624-F68C-4960-81CB-0C04292C7AA4}" srcOrd="0" destOrd="0" presId="urn:microsoft.com/office/officeart/2005/8/layout/cycle2"/>
    <dgm:cxn modelId="{25F1DBD2-E620-400D-AF2B-12E9E3D4CBD9}" srcId="{2508DF08-9BFD-4544-8E77-1E9FC6171D80}" destId="{CC973A5A-E64F-4134-9C79-BE64F31A1EB0}" srcOrd="0" destOrd="0" parTransId="{EF5235DB-D8DF-4D74-9E50-24DD77622A23}" sibTransId="{236303B7-86D4-4F14-8422-0D9C2A028962}"/>
    <dgm:cxn modelId="{3B21E0DC-7354-4FE9-B5A4-DD873AC7D354}" type="presOf" srcId="{6BC2339A-D6E1-4CB8-95D2-34346D72C68A}" destId="{547DB226-9B26-4771-834D-6BAAE8DF26A9}" srcOrd="1" destOrd="0" presId="urn:microsoft.com/office/officeart/2005/8/layout/cycle2"/>
    <dgm:cxn modelId="{044B1BE4-0700-46C9-A0FC-B5ABECA14AA3}" type="presOf" srcId="{236303B7-86D4-4F14-8422-0D9C2A028962}" destId="{3A65CC94-5110-452B-94C6-B1A4D1B471D1}" srcOrd="0" destOrd="0" presId="urn:microsoft.com/office/officeart/2005/8/layout/cycle2"/>
    <dgm:cxn modelId="{85900EEA-A6FB-4CC3-A3B6-C81B1240DD44}" type="presOf" srcId="{AFAC523D-F6EA-460E-A95A-D38775C4ABE6}" destId="{21931707-5CFA-4EC8-8A4C-C2575A878395}" srcOrd="0" destOrd="0" presId="urn:microsoft.com/office/officeart/2005/8/layout/cycle2"/>
    <dgm:cxn modelId="{61FCD3F6-9238-4866-9D90-CF7B1E207C0F}" srcId="{2508DF08-9BFD-4544-8E77-1E9FC6171D80}" destId="{19A947D9-0562-4E1E-90A3-87101BE5FEAA}" srcOrd="3" destOrd="0" parTransId="{ECF2571A-5926-4824-A3B6-64B48B405E84}" sibTransId="{866CCD53-981B-476A-9A78-276D2AE37936}"/>
    <dgm:cxn modelId="{8D78E1FA-EED1-45C3-8FE8-8C41B4D901AC}" type="presOf" srcId="{6BC2339A-D6E1-4CB8-95D2-34346D72C68A}" destId="{3389DBA0-E6B5-4804-8868-D0085766A2AC}" srcOrd="0" destOrd="0" presId="urn:microsoft.com/office/officeart/2005/8/layout/cycle2"/>
    <dgm:cxn modelId="{4F0D3B7E-1995-4FFC-B23C-9BE26AA1798E}" type="presParOf" srcId="{F376A624-F68C-4960-81CB-0C04292C7AA4}" destId="{C5667FE9-EC97-44A0-95DA-E5E0896AEEEA}" srcOrd="0" destOrd="0" presId="urn:microsoft.com/office/officeart/2005/8/layout/cycle2"/>
    <dgm:cxn modelId="{274C7177-23A3-42BF-AFA6-9A92E092B029}" type="presParOf" srcId="{F376A624-F68C-4960-81CB-0C04292C7AA4}" destId="{3A65CC94-5110-452B-94C6-B1A4D1B471D1}" srcOrd="1" destOrd="0" presId="urn:microsoft.com/office/officeart/2005/8/layout/cycle2"/>
    <dgm:cxn modelId="{931EB30A-202D-4817-98E1-8313F810C112}" type="presParOf" srcId="{3A65CC94-5110-452B-94C6-B1A4D1B471D1}" destId="{F991514F-6E66-4F08-B947-601CA7036515}" srcOrd="0" destOrd="0" presId="urn:microsoft.com/office/officeart/2005/8/layout/cycle2"/>
    <dgm:cxn modelId="{774E19EC-6E5C-4515-9A20-788902260CED}" type="presParOf" srcId="{F376A624-F68C-4960-81CB-0C04292C7AA4}" destId="{7C100E33-44DE-47CB-8F9C-831FC1AE4B4E}" srcOrd="2" destOrd="0" presId="urn:microsoft.com/office/officeart/2005/8/layout/cycle2"/>
    <dgm:cxn modelId="{F7CD4664-EBED-436D-B6F8-3821790F26BB}" type="presParOf" srcId="{F376A624-F68C-4960-81CB-0C04292C7AA4}" destId="{9FBF4E4B-1640-443A-BE5A-A8709D9A92FE}" srcOrd="3" destOrd="0" presId="urn:microsoft.com/office/officeart/2005/8/layout/cycle2"/>
    <dgm:cxn modelId="{43D89427-9431-42A2-9C7F-2417B55FF8A1}" type="presParOf" srcId="{9FBF4E4B-1640-443A-BE5A-A8709D9A92FE}" destId="{EB5FC472-B925-4319-95A8-9816A351669C}" srcOrd="0" destOrd="0" presId="urn:microsoft.com/office/officeart/2005/8/layout/cycle2"/>
    <dgm:cxn modelId="{7FDAD5B1-EA6A-4590-868B-A238DA630100}" type="presParOf" srcId="{F376A624-F68C-4960-81CB-0C04292C7AA4}" destId="{F321F1E2-AAC8-4FD0-B612-AFC756F24005}" srcOrd="4" destOrd="0" presId="urn:microsoft.com/office/officeart/2005/8/layout/cycle2"/>
    <dgm:cxn modelId="{ABD23490-335A-4D29-97BE-CED5D98FB3F6}" type="presParOf" srcId="{F376A624-F68C-4960-81CB-0C04292C7AA4}" destId="{3389DBA0-E6B5-4804-8868-D0085766A2AC}" srcOrd="5" destOrd="0" presId="urn:microsoft.com/office/officeart/2005/8/layout/cycle2"/>
    <dgm:cxn modelId="{2847263C-A73F-4466-A01B-6899BE54AA0D}" type="presParOf" srcId="{3389DBA0-E6B5-4804-8868-D0085766A2AC}" destId="{547DB226-9B26-4771-834D-6BAAE8DF26A9}" srcOrd="0" destOrd="0" presId="urn:microsoft.com/office/officeart/2005/8/layout/cycle2"/>
    <dgm:cxn modelId="{AF6EC253-4490-4EC6-BA9F-A145566666AF}" type="presParOf" srcId="{F376A624-F68C-4960-81CB-0C04292C7AA4}" destId="{1A17E1D2-8805-4DC8-AEDA-5BAD811AD09D}" srcOrd="6" destOrd="0" presId="urn:microsoft.com/office/officeart/2005/8/layout/cycle2"/>
    <dgm:cxn modelId="{66EBE02B-A7AC-4172-AE18-1FAAE7492416}" type="presParOf" srcId="{F376A624-F68C-4960-81CB-0C04292C7AA4}" destId="{EBA50FEF-BFDA-41C3-9F72-1C13E1D9A5E1}" srcOrd="7" destOrd="0" presId="urn:microsoft.com/office/officeart/2005/8/layout/cycle2"/>
    <dgm:cxn modelId="{6493B4CE-E585-498F-8331-3F81A407FCB1}" type="presParOf" srcId="{EBA50FEF-BFDA-41C3-9F72-1C13E1D9A5E1}" destId="{F22E9C35-FBE8-4944-93F8-B6BBFDE29E3A}" srcOrd="0" destOrd="0" presId="urn:microsoft.com/office/officeart/2005/8/layout/cycle2"/>
    <dgm:cxn modelId="{12A09BB7-EB32-4743-A8AE-D65C73A69DEC}" type="presParOf" srcId="{F376A624-F68C-4960-81CB-0C04292C7AA4}" destId="{21931707-5CFA-4EC8-8A4C-C2575A878395}" srcOrd="8" destOrd="0" presId="urn:microsoft.com/office/officeart/2005/8/layout/cycle2"/>
    <dgm:cxn modelId="{4A02259B-8CBF-4D37-B2EE-922A9592C609}" type="presParOf" srcId="{F376A624-F68C-4960-81CB-0C04292C7AA4}" destId="{9C507C79-3BD8-4894-8571-05C25106CC6F}" srcOrd="9" destOrd="0" presId="urn:microsoft.com/office/officeart/2005/8/layout/cycle2"/>
    <dgm:cxn modelId="{FF6021E6-3AF3-44EF-9261-6F66FDA12D3C}" type="presParOf" srcId="{9C507C79-3BD8-4894-8571-05C25106CC6F}" destId="{C08643A1-BDC4-44A6-95E0-1C2DB0FB1DE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67FE9-EC97-44A0-95DA-E5E0896AEEEA}">
      <dsp:nvSpPr>
        <dsp:cNvPr id="0" name=""/>
        <dsp:cNvSpPr/>
      </dsp:nvSpPr>
      <dsp:spPr>
        <a:xfrm>
          <a:off x="971773" y="9821"/>
          <a:ext cx="799653" cy="799653"/>
        </a:xfrm>
        <a:prstGeom prst="ellipse">
          <a:avLst/>
        </a:prstGeom>
        <a:solidFill>
          <a:srgbClr val="C0000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</a:t>
          </a:r>
          <a:endParaRPr lang="id-ID" sz="3600" kern="1200" dirty="0"/>
        </a:p>
      </dsp:txBody>
      <dsp:txXfrm>
        <a:off x="1088879" y="126927"/>
        <a:ext cx="565441" cy="565441"/>
      </dsp:txXfrm>
    </dsp:sp>
    <dsp:sp modelId="{3A65CC94-5110-452B-94C6-B1A4D1B471D1}">
      <dsp:nvSpPr>
        <dsp:cNvPr id="0" name=""/>
        <dsp:cNvSpPr/>
      </dsp:nvSpPr>
      <dsp:spPr>
        <a:xfrm rot="2160000">
          <a:off x="1746150" y="624050"/>
          <a:ext cx="212560" cy="269883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200" kern="1200"/>
        </a:p>
      </dsp:txBody>
      <dsp:txXfrm>
        <a:off x="1752239" y="659286"/>
        <a:ext cx="148792" cy="161929"/>
      </dsp:txXfrm>
    </dsp:sp>
    <dsp:sp modelId="{7C100E33-44DE-47CB-8F9C-831FC1AE4B4E}">
      <dsp:nvSpPr>
        <dsp:cNvPr id="0" name=""/>
        <dsp:cNvSpPr/>
      </dsp:nvSpPr>
      <dsp:spPr>
        <a:xfrm>
          <a:off x="1943168" y="715581"/>
          <a:ext cx="799653" cy="799653"/>
        </a:xfrm>
        <a:prstGeom prst="ellipse">
          <a:avLst/>
        </a:prstGeom>
        <a:solidFill>
          <a:srgbClr val="92D05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</a:t>
          </a:r>
          <a:endParaRPr lang="id-ID" sz="3600" kern="1200" dirty="0"/>
        </a:p>
      </dsp:txBody>
      <dsp:txXfrm>
        <a:off x="2060274" y="832687"/>
        <a:ext cx="565441" cy="565441"/>
      </dsp:txXfrm>
    </dsp:sp>
    <dsp:sp modelId="{9FBF4E4B-1640-443A-BE5A-A8709D9A92FE}">
      <dsp:nvSpPr>
        <dsp:cNvPr id="0" name=""/>
        <dsp:cNvSpPr/>
      </dsp:nvSpPr>
      <dsp:spPr>
        <a:xfrm rot="6480000">
          <a:off x="2053054" y="1545717"/>
          <a:ext cx="212560" cy="269883"/>
        </a:xfrm>
        <a:prstGeom prst="rightArrow">
          <a:avLst>
            <a:gd name="adj1" fmla="val 60000"/>
            <a:gd name="adj2" fmla="val 5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200" kern="1200"/>
        </a:p>
      </dsp:txBody>
      <dsp:txXfrm rot="10800000">
        <a:off x="2094791" y="1569371"/>
        <a:ext cx="148792" cy="161929"/>
      </dsp:txXfrm>
    </dsp:sp>
    <dsp:sp modelId="{F321F1E2-AAC8-4FD0-B612-AFC756F24005}">
      <dsp:nvSpPr>
        <dsp:cNvPr id="0" name=""/>
        <dsp:cNvSpPr/>
      </dsp:nvSpPr>
      <dsp:spPr>
        <a:xfrm>
          <a:off x="1572128" y="1857525"/>
          <a:ext cx="799653" cy="79965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E</a:t>
          </a:r>
          <a:endParaRPr lang="id-ID" sz="3600" kern="1200" dirty="0"/>
        </a:p>
      </dsp:txBody>
      <dsp:txXfrm>
        <a:off x="1689234" y="1974631"/>
        <a:ext cx="565441" cy="565441"/>
      </dsp:txXfrm>
    </dsp:sp>
    <dsp:sp modelId="{3389DBA0-E6B5-4804-8868-D0085766A2AC}">
      <dsp:nvSpPr>
        <dsp:cNvPr id="0" name=""/>
        <dsp:cNvSpPr/>
      </dsp:nvSpPr>
      <dsp:spPr>
        <a:xfrm rot="10800000">
          <a:off x="1271335" y="2122410"/>
          <a:ext cx="212560" cy="2698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200" kern="1200"/>
        </a:p>
      </dsp:txBody>
      <dsp:txXfrm rot="10800000">
        <a:off x="1335103" y="2176387"/>
        <a:ext cx="148792" cy="161929"/>
      </dsp:txXfrm>
    </dsp:sp>
    <dsp:sp modelId="{1A17E1D2-8805-4DC8-AEDA-5BAD811AD09D}">
      <dsp:nvSpPr>
        <dsp:cNvPr id="0" name=""/>
        <dsp:cNvSpPr/>
      </dsp:nvSpPr>
      <dsp:spPr>
        <a:xfrm>
          <a:off x="371417" y="1857525"/>
          <a:ext cx="799653" cy="799653"/>
        </a:xfrm>
        <a:prstGeom prst="ellipse">
          <a:avLst/>
        </a:prstGeom>
        <a:solidFill>
          <a:srgbClr val="00B0F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</a:t>
          </a:r>
          <a:endParaRPr lang="id-ID" sz="3600" kern="1200" dirty="0"/>
        </a:p>
      </dsp:txBody>
      <dsp:txXfrm>
        <a:off x="488523" y="1974631"/>
        <a:ext cx="565441" cy="565441"/>
      </dsp:txXfrm>
    </dsp:sp>
    <dsp:sp modelId="{EBA50FEF-BFDA-41C3-9F72-1C13E1D9A5E1}">
      <dsp:nvSpPr>
        <dsp:cNvPr id="0" name=""/>
        <dsp:cNvSpPr/>
      </dsp:nvSpPr>
      <dsp:spPr>
        <a:xfrm rot="15120000">
          <a:off x="481303" y="1557160"/>
          <a:ext cx="212560" cy="269883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200" kern="1200"/>
        </a:p>
      </dsp:txBody>
      <dsp:txXfrm rot="10800000">
        <a:off x="523040" y="1641460"/>
        <a:ext cx="148792" cy="161929"/>
      </dsp:txXfrm>
    </dsp:sp>
    <dsp:sp modelId="{21931707-5CFA-4EC8-8A4C-C2575A878395}">
      <dsp:nvSpPr>
        <dsp:cNvPr id="0" name=""/>
        <dsp:cNvSpPr/>
      </dsp:nvSpPr>
      <dsp:spPr>
        <a:xfrm>
          <a:off x="377" y="715581"/>
          <a:ext cx="799653" cy="799653"/>
        </a:xfrm>
        <a:prstGeom prst="ellipse">
          <a:avLst/>
        </a:prstGeom>
        <a:solidFill>
          <a:srgbClr val="FFC00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</a:t>
          </a:r>
          <a:endParaRPr lang="id-ID" sz="3600" kern="1200" dirty="0"/>
        </a:p>
      </dsp:txBody>
      <dsp:txXfrm>
        <a:off x="117483" y="832687"/>
        <a:ext cx="565441" cy="565441"/>
      </dsp:txXfrm>
    </dsp:sp>
    <dsp:sp modelId="{9C507C79-3BD8-4894-8571-05C25106CC6F}">
      <dsp:nvSpPr>
        <dsp:cNvPr id="0" name=""/>
        <dsp:cNvSpPr/>
      </dsp:nvSpPr>
      <dsp:spPr>
        <a:xfrm rot="19440000">
          <a:off x="774754" y="631122"/>
          <a:ext cx="212560" cy="269883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200" kern="1200"/>
        </a:p>
      </dsp:txBody>
      <dsp:txXfrm>
        <a:off x="780843" y="703840"/>
        <a:ext cx="148792" cy="161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0DE2A-4D5A-42F0-B0F6-7B3156B93508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3EA31-BDC8-4622-A11D-A9ECDBDAF8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2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3EA31-BDC8-4622-A11D-A9ECDBDAF88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CA8632-627A-42BA-B313-77740C5F28C6}" type="datetimeFigureOut">
              <a:rPr lang="en-US" smtClean="0"/>
              <a:pPr/>
              <a:t>10/5/2023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DF4971-1E06-47CE-84A1-179CE7156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Kertas" TargetMode="External"/><Relationship Id="rId2" Type="http://schemas.openxmlformats.org/officeDocument/2006/relationships/hyperlink" Target="http://id.wikipedia.org/wiki/Tulisan" TargetMode="External"/><Relationship Id="rId1" Type="http://schemas.openxmlformats.org/officeDocument/2006/relationships/slideLayout" Target="../slideLayouts/slideLayout101.xml"/><Relationship Id="rId4" Type="http://schemas.openxmlformats.org/officeDocument/2006/relationships/hyperlink" Target="http://id.wikipedia.org/wiki/Tinta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tal.or.id/info.php?kk=softcopy" TargetMode="External"/><Relationship Id="rId7" Type="http://schemas.openxmlformats.org/officeDocument/2006/relationships/hyperlink" Target="http://www.total.or.id/info.php?kk=computer" TargetMode="External"/><Relationship Id="rId2" Type="http://schemas.openxmlformats.org/officeDocument/2006/relationships/hyperlink" Target="http://www.total.or.id/info.php?kk=hardcop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otal.or.id/info.php?kk=disket" TargetMode="External"/><Relationship Id="rId5" Type="http://schemas.openxmlformats.org/officeDocument/2006/relationships/hyperlink" Target="http://www.total.or.id/info.php?kk=file" TargetMode="External"/><Relationship Id="rId4" Type="http://schemas.openxmlformats.org/officeDocument/2006/relationships/hyperlink" Target="http://www.total.or.id/info.php?kk=data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id.wikipedia.org/wiki/Gambar" TargetMode="External"/><Relationship Id="rId13" Type="http://schemas.openxmlformats.org/officeDocument/2006/relationships/hyperlink" Target="http://id.wikipedia.org/wiki/Tanah_liat" TargetMode="External"/><Relationship Id="rId3" Type="http://schemas.openxmlformats.org/officeDocument/2006/relationships/hyperlink" Target="http://id.wikipedia.org/wiki/Media" TargetMode="External"/><Relationship Id="rId7" Type="http://schemas.openxmlformats.org/officeDocument/2006/relationships/hyperlink" Target="http://id.wikipedia.org/wiki/Pensil" TargetMode="External"/><Relationship Id="rId12" Type="http://schemas.openxmlformats.org/officeDocument/2006/relationships/hyperlink" Target="http://id.wikipedia.org/wiki/Irak" TargetMode="External"/><Relationship Id="rId2" Type="http://schemas.openxmlformats.org/officeDocument/2006/relationships/hyperlink" Target="http://id.wikipedia.org/wiki/Informasi" TargetMode="External"/><Relationship Id="rId1" Type="http://schemas.openxmlformats.org/officeDocument/2006/relationships/slideLayout" Target="../slideLayouts/slideLayout112.xml"/><Relationship Id="rId6" Type="http://schemas.openxmlformats.org/officeDocument/2006/relationships/hyperlink" Target="http://id.wikipedia.org/wiki/Pena" TargetMode="External"/><Relationship Id="rId11" Type="http://schemas.openxmlformats.org/officeDocument/2006/relationships/hyperlink" Target="http://id.wikipedia.org/wiki/Sumeria" TargetMode="External"/><Relationship Id="rId5" Type="http://schemas.openxmlformats.org/officeDocument/2006/relationships/hyperlink" Target="http://id.wikipedia.org/wiki/Kertas" TargetMode="External"/><Relationship Id="rId10" Type="http://schemas.openxmlformats.org/officeDocument/2006/relationships/hyperlink" Target="http://id.wikipedia.org/wiki/Mesir_Kuno" TargetMode="External"/><Relationship Id="rId4" Type="http://schemas.openxmlformats.org/officeDocument/2006/relationships/hyperlink" Target="http://id.wikipedia.org/wiki/Huruf" TargetMode="External"/><Relationship Id="rId9" Type="http://schemas.openxmlformats.org/officeDocument/2006/relationships/hyperlink" Target="http://id.wikipedia.org/w/index.php?title=Hieroglif&amp;action=edit&amp;redlink=1" TargetMode="External"/><Relationship Id="rId14" Type="http://schemas.openxmlformats.org/officeDocument/2006/relationships/hyperlink" Target="http://id.wikipedia.org/wiki/Percetaka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04800"/>
            <a:ext cx="6629400" cy="28194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lgerian" pitchFamily="82" charset="0"/>
              </a:rPr>
              <a:t>PENILAIAN MUTU PELAYANAN KEBIDANAN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5800" y="0"/>
            <a:ext cx="6172200" cy="762000"/>
          </a:xfrm>
        </p:spPr>
        <p:txBody>
          <a:bodyPr>
            <a:normAutofit/>
          </a:bodyPr>
          <a:lstStyle/>
          <a:p>
            <a:r>
              <a:rPr lang="en-US" dirty="0" err="1"/>
              <a:t>Pertemuan</a:t>
            </a:r>
            <a:r>
              <a:rPr lang="en-US" dirty="0"/>
              <a:t> 6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sosialisasi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instansi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E Government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instansi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(</a:t>
            </a:r>
            <a:r>
              <a:rPr lang="en-US" sz="2400" dirty="0" err="1"/>
              <a:t>memfasilitasi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optimalisasi</a:t>
            </a:r>
            <a:r>
              <a:rPr lang="en-US" sz="2400" dirty="0"/>
              <a:t> </a:t>
            </a:r>
            <a:r>
              <a:rPr lang="en-US" sz="2400" dirty="0" err="1"/>
              <a:t>pemanfaatan</a:t>
            </a:r>
            <a:r>
              <a:rPr lang="en-US" sz="2400" dirty="0"/>
              <a:t> E Government,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prasarananya</a:t>
            </a:r>
            <a:r>
              <a:rPr lang="en-US" sz="2400" dirty="0"/>
              <a:t>, </a:t>
            </a:r>
            <a:r>
              <a:rPr lang="en-US" sz="2400" dirty="0" err="1"/>
              <a:t>membudayakan</a:t>
            </a:r>
            <a:r>
              <a:rPr lang="en-US" sz="2400" dirty="0"/>
              <a:t> </a:t>
            </a:r>
            <a:r>
              <a:rPr lang="en-US" sz="2400" dirty="0" err="1"/>
              <a:t>pemanfatan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telekomunikasi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(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/LSM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pengawasan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instansi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, </a:t>
            </a:r>
            <a:r>
              <a:rPr lang="en-US" sz="2400" dirty="0" err="1"/>
              <a:t>menindaklanjuti</a:t>
            </a:r>
            <a:r>
              <a:rPr lang="en-US" sz="2400" dirty="0"/>
              <a:t> </a:t>
            </a:r>
            <a:r>
              <a:rPr lang="en-US" sz="2400" dirty="0" err="1"/>
              <a:t>pengaduan</a:t>
            </a:r>
            <a:r>
              <a:rPr lang="en-US" sz="2400" dirty="0"/>
              <a:t> </a:t>
            </a:r>
            <a:r>
              <a:rPr lang="en-US" sz="2400" dirty="0" err="1"/>
              <a:t>nmasyarakat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</a:t>
            </a:r>
            <a:r>
              <a:rPr lang="en-US" sz="2400" dirty="0" err="1"/>
              <a:t>menerapkan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dirty="0" err="1"/>
              <a:t>kepuasan</a:t>
            </a:r>
            <a:r>
              <a:rPr lang="en-US" sz="2400" dirty="0"/>
              <a:t> </a:t>
            </a:r>
            <a:r>
              <a:rPr lang="en-US" sz="2400" dirty="0" err="1"/>
              <a:t>masy</a:t>
            </a:r>
            <a:endParaRPr lang="en-US" sz="2400" dirty="0"/>
          </a:p>
          <a:p>
            <a:r>
              <a:rPr lang="en-US" sz="2400" dirty="0" err="1"/>
              <a:t>Manerapkan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penghargaab</a:t>
            </a:r>
            <a:r>
              <a:rPr lang="en-US" sz="2400" dirty="0"/>
              <a:t> </a:t>
            </a:r>
            <a:r>
              <a:rPr lang="en-US" sz="2400" dirty="0" err="1"/>
              <a:t>pengenaan</a:t>
            </a:r>
            <a:r>
              <a:rPr lang="en-US" sz="2400" dirty="0"/>
              <a:t> </a:t>
            </a:r>
            <a:r>
              <a:rPr lang="en-US" sz="2400" dirty="0" err="1"/>
              <a:t>sanksi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unit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(</a:t>
            </a: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penghargaan</a:t>
            </a:r>
            <a:r>
              <a:rPr lang="en-US" sz="2400" dirty="0"/>
              <a:t>,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masy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unit </a:t>
            </a:r>
            <a:r>
              <a:rPr lang="en-US" sz="2400" dirty="0" err="1"/>
              <a:t>pelayanan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prasarana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838200"/>
          </a:xfrm>
        </p:spPr>
        <p:txBody>
          <a:bodyPr>
            <a:normAutofit/>
          </a:bodyPr>
          <a:lstStyle/>
          <a:p>
            <a:r>
              <a:rPr lang="en-US" sz="4400" dirty="0" err="1">
                <a:latin typeface="Broadway" pitchFamily="82" charset="0"/>
              </a:rPr>
              <a:t>penilaian</a:t>
            </a:r>
            <a:endParaRPr lang="en-US" sz="4400" dirty="0">
              <a:latin typeface="Broadway" pitchFamily="8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1"/>
            <a:ext cx="8686800" cy="1523999"/>
          </a:xfrm>
        </p:spPr>
        <p:txBody>
          <a:bodyPr>
            <a:normAutofit/>
          </a:bodyPr>
          <a:lstStyle/>
          <a:p>
            <a:r>
              <a:rPr lang="en-US" sz="2400" dirty="0"/>
              <a:t>Root Cause </a:t>
            </a:r>
            <a:r>
              <a:rPr lang="en-US" sz="2400" dirty="0" err="1"/>
              <a:t>Analityc</a:t>
            </a:r>
            <a:endParaRPr lang="en-US" sz="2400" dirty="0"/>
          </a:p>
          <a:p>
            <a:r>
              <a:rPr lang="en-US" sz="2400" dirty="0"/>
              <a:t>Fish Bone</a:t>
            </a:r>
          </a:p>
          <a:p>
            <a:r>
              <a:rPr lang="en-US" sz="2400" dirty="0"/>
              <a:t>Audit </a:t>
            </a: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228600" y="2667000"/>
            <a:ext cx="8686800" cy="838200"/>
          </a:xfrm>
          <a:prstGeom prst="rect">
            <a:avLst/>
          </a:prstGeom>
        </p:spPr>
        <p:txBody>
          <a:bodyPr vert="horz" anchor="ctr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>PERBAIKAN /</a:t>
            </a:r>
            <a:r>
              <a:rPr kumimoji="0" lang="en-US" sz="4400" b="1" i="0" u="none" strike="noStrike" kern="1200" cap="all" spc="0" normalizeH="0" baseline="0" noProof="0" dirty="0" err="1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>peningkatan</a:t>
            </a:r>
            <a:r>
              <a:rPr kumimoji="0" lang="en-US" sz="44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>/</a:t>
            </a:r>
            <a:r>
              <a:rPr kumimoji="0" lang="en-US" sz="4400" b="1" i="0" u="none" strike="noStrike" kern="1200" cap="all" spc="0" normalizeH="0" baseline="0" noProof="0" dirty="0" err="1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>pemutakhiran</a:t>
            </a:r>
            <a:r>
              <a:rPr kumimoji="0" lang="en-US" sz="44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Baskerville Old Face" pitchFamily="18" charset="0"/>
                <a:ea typeface="+mj-ea"/>
                <a:cs typeface="+mj-cs"/>
              </a:rPr>
              <a:t> 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3429000"/>
            <a:ext cx="8686800" cy="3200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mic Sans MS" pitchFamily="66" charset="0"/>
              </a:rPr>
              <a:t>Learning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mic Sans MS" pitchFamily="66" charset="0"/>
              </a:rPr>
              <a:t> by doing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2400" baseline="0" dirty="0">
                <a:solidFill>
                  <a:schemeClr val="tx2"/>
                </a:solidFill>
                <a:latin typeface="Comic Sans MS" pitchFamily="66" charset="0"/>
              </a:rPr>
              <a:t>Improvement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Do not legal action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2400" baseline="0" dirty="0">
                <a:solidFill>
                  <a:schemeClr val="tx2"/>
                </a:solidFill>
                <a:latin typeface="Comic Sans MS" pitchFamily="66" charset="0"/>
              </a:rPr>
              <a:t>Reward and </a:t>
            </a:r>
            <a:r>
              <a:rPr lang="en-US" sz="2400" baseline="0" dirty="0" err="1">
                <a:solidFill>
                  <a:schemeClr val="tx2"/>
                </a:solidFill>
                <a:latin typeface="Comic Sans MS" pitchFamily="66" charset="0"/>
              </a:rPr>
              <a:t>funishment</a:t>
            </a:r>
            <a:endParaRPr lang="en-US" sz="2400" baseline="0" dirty="0">
              <a:solidFill>
                <a:schemeClr val="tx2"/>
              </a:solidFill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Up date </a:t>
            </a:r>
            <a:r>
              <a:rPr lang="en-US" sz="2400" dirty="0" err="1">
                <a:solidFill>
                  <a:schemeClr val="tx2"/>
                </a:solidFill>
                <a:latin typeface="Comic Sans MS" pitchFamily="66" charset="0"/>
              </a:rPr>
              <a:t>ketrampilan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&amp; </a:t>
            </a:r>
            <a:r>
              <a:rPr lang="en-US" sz="2400" dirty="0" err="1">
                <a:solidFill>
                  <a:schemeClr val="tx2"/>
                </a:solidFill>
                <a:latin typeface="Comic Sans MS" pitchFamily="66" charset="0"/>
              </a:rPr>
              <a:t>ilmu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Comic Sans MS" pitchFamily="66" charset="0"/>
              </a:rPr>
              <a:t>pengetahuan</a:t>
            </a:r>
            <a:endParaRPr lang="en-US" sz="2400" dirty="0">
              <a:solidFill>
                <a:schemeClr val="tx2"/>
              </a:solidFill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en-US" sz="2400" baseline="0" dirty="0" err="1">
                <a:solidFill>
                  <a:schemeClr val="tx2"/>
                </a:solidFill>
                <a:latin typeface="Comic Sans MS" pitchFamily="66" charset="0"/>
              </a:rPr>
              <a:t>Survei</a:t>
            </a:r>
            <a:r>
              <a:rPr lang="en-US" sz="2400" baseline="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baseline="0" dirty="0" err="1">
                <a:solidFill>
                  <a:schemeClr val="tx2"/>
                </a:solidFill>
                <a:latin typeface="Comic Sans MS" pitchFamily="66" charset="0"/>
              </a:rPr>
              <a:t>Kepuasan</a:t>
            </a:r>
            <a:r>
              <a:rPr lang="en-US" sz="2400" baseline="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baseline="0" dirty="0" err="1">
                <a:solidFill>
                  <a:schemeClr val="tx2"/>
                </a:solidFill>
                <a:latin typeface="Comic Sans MS" pitchFamily="66" charset="0"/>
              </a:rPr>
              <a:t>pelanggan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en-US" sz="2400" baseline="0" dirty="0">
              <a:solidFill>
                <a:schemeClr val="tx2"/>
              </a:solidFill>
              <a:latin typeface="Comic Sans MS" pitchFamily="66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638288" cy="86836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Algerian" pitchFamily="82" charset="0"/>
              </a:rPr>
              <a:t>MUTU</a:t>
            </a:r>
            <a:r>
              <a:rPr lang="en-US" sz="5400" dirty="0">
                <a:latin typeface="Algerian" pitchFamily="8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498080" cy="44196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Comic Sans MS" pitchFamily="66" charset="0"/>
              </a:rPr>
              <a:t>Tingkatkan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kesempurnaan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penampilan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sesuatu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sedang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diamati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r>
              <a:rPr lang="en-US" sz="2400" dirty="0" err="1">
                <a:latin typeface="Comic Sans MS" pitchFamily="66" charset="0"/>
              </a:rPr>
              <a:t>Sifat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dimiliki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oleh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suatu</a:t>
            </a:r>
            <a:r>
              <a:rPr lang="en-US" sz="2400" dirty="0">
                <a:latin typeface="Comic Sans MS" pitchFamily="66" charset="0"/>
              </a:rPr>
              <a:t> program </a:t>
            </a:r>
          </a:p>
          <a:p>
            <a:r>
              <a:rPr lang="en-US" sz="2400" dirty="0" err="1">
                <a:latin typeface="Comic Sans MS" pitchFamily="66" charset="0"/>
              </a:rPr>
              <a:t>Totalitas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wujud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serta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citi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suatu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barang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jasa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didalamnya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terkandung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sekaligus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pengertian</a:t>
            </a:r>
            <a:r>
              <a:rPr lang="en-US" sz="2400" dirty="0">
                <a:latin typeface="Comic Sans MS" pitchFamily="66" charset="0"/>
              </a:rPr>
              <a:t> rasa </a:t>
            </a:r>
            <a:r>
              <a:rPr lang="en-US" sz="2400" dirty="0" err="1">
                <a:latin typeface="Comic Sans MS" pitchFamily="66" charset="0"/>
              </a:rPr>
              <a:t>aman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atau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pemenuhan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kebutuhan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pengguna</a:t>
            </a:r>
            <a:endParaRPr lang="en-US" sz="2400" dirty="0">
              <a:latin typeface="Comic Sans MS" pitchFamily="66" charset="0"/>
            </a:endParaRPr>
          </a:p>
          <a:p>
            <a:r>
              <a:rPr lang="en-US" sz="2400" dirty="0" err="1">
                <a:latin typeface="Comic Sans MS" pitchFamily="66" charset="0"/>
              </a:rPr>
              <a:t>Kepatuhan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terhadap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standar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telah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ditetapkan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6200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accent1"/>
                </a:solidFill>
                <a:latin typeface="Broadway" pitchFamily="82" charset="0"/>
              </a:rPr>
              <a:t>PENILAIAN MUTU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54102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Identifikasi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Penentuan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prioritas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Pernyataan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r>
              <a:rPr lang="id-ID" sz="2800" dirty="0">
                <a:latin typeface="Comic Sans MS" pitchFamily="66" charset="0"/>
              </a:rPr>
              <a:t> ( Kalimat Introgatif ) ( Apa/Siapa, Bilamana, Dimana, Mengapa, Bagaimana)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Pembentukan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kelompok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pemecah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Memahami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proses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lokasi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Penentuan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penyebab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Pengumpulan</a:t>
            </a:r>
            <a:r>
              <a:rPr lang="en-US" sz="2800" dirty="0">
                <a:latin typeface="Comic Sans MS" pitchFamily="66" charset="0"/>
              </a:rPr>
              <a:t> data </a:t>
            </a:r>
            <a:r>
              <a:rPr lang="en-US" sz="2800" dirty="0" err="1">
                <a:latin typeface="Comic Sans MS" pitchFamily="66" charset="0"/>
              </a:rPr>
              <a:t>penyebab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r>
              <a:rPr lang="en-US" sz="2800" dirty="0">
                <a:latin typeface="Comic Sans MS" pitchFamily="66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Penentuan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penyebab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terpilih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Penentuan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alternatif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pemecahan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Penentuan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pemecahan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terpilih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Penyusunan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rencana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pemecahan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endParaRPr lang="en-US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Penerapan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pemecahan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masalah</a:t>
            </a:r>
            <a:r>
              <a:rPr lang="en-US" sz="2800" dirty="0">
                <a:latin typeface="Comic Sans MS" pitchFamily="66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Comic Sans MS" pitchFamily="66" charset="0"/>
              </a:rPr>
              <a:t>Pemantauan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evaluasi</a:t>
            </a:r>
            <a:r>
              <a:rPr lang="en-US" sz="2800" dirty="0">
                <a:latin typeface="Comic Sans MS" pitchFamily="66" charset="0"/>
              </a:rPr>
              <a:t> </a:t>
            </a:r>
            <a:endParaRPr lang="id-ID" sz="2800" dirty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Comic Sans MS" pitchFamily="66" charset="0"/>
              </a:rPr>
              <a:t>Pengendalian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Comic Sans MS" pitchFamily="66" charset="0"/>
              </a:rPr>
              <a:t>Peningkatan</a:t>
            </a:r>
          </a:p>
          <a:p>
            <a:pPr marL="0" indent="0">
              <a:buNone/>
            </a:pPr>
            <a:endParaRPr lang="en-US" sz="2800" dirty="0">
              <a:latin typeface="Comic Sans MS" pitchFamily="66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4150A70-1B34-E67B-1B1D-2258CC3E5B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3199378"/>
              </p:ext>
            </p:extLst>
          </p:nvPr>
        </p:nvGraphicFramePr>
        <p:xfrm>
          <a:off x="6172200" y="2514600"/>
          <a:ext cx="2743200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latin typeface="Broadway" pitchFamily="82" charset="0"/>
              </a:rPr>
              <a:t>MONITORING &amp; MENINGKATKAN PELAYANAN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Konsultasi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resiko</a:t>
            </a:r>
            <a:r>
              <a:rPr lang="en-US" sz="2400" dirty="0"/>
              <a:t> </a:t>
            </a:r>
            <a:r>
              <a:rPr lang="en-US" sz="2400" dirty="0" err="1"/>
              <a:t>klinis</a:t>
            </a:r>
            <a:endParaRPr lang="en-US" sz="2400" dirty="0"/>
          </a:p>
          <a:p>
            <a:r>
              <a:rPr lang="en-US" sz="2400" dirty="0"/>
              <a:t>Audit </a:t>
            </a:r>
            <a:r>
              <a:rPr lang="en-US" sz="2400" dirty="0" err="1"/>
              <a:t>medis</a:t>
            </a:r>
            <a:endParaRPr lang="en-US" sz="2400" dirty="0"/>
          </a:p>
          <a:p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efektivitas</a:t>
            </a:r>
            <a:endParaRPr lang="en-US" sz="2400" dirty="0"/>
          </a:p>
          <a:p>
            <a:r>
              <a:rPr lang="en-US" sz="2400" dirty="0" err="1"/>
              <a:t>Pengorganisasian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staf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endParaRPr lang="en-US" sz="2400" dirty="0"/>
          </a:p>
          <a:p>
            <a:r>
              <a:rPr lang="en-US" sz="2400" dirty="0" err="1"/>
              <a:t>Pendidikan</a:t>
            </a:r>
            <a:r>
              <a:rPr lang="en-US" sz="2400" dirty="0"/>
              <a:t>, </a:t>
            </a:r>
            <a:r>
              <a:rPr lang="en-US" sz="2400" dirty="0" err="1"/>
              <a:t>pelatihan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berkelanjutan</a:t>
            </a:r>
            <a:r>
              <a:rPr lang="en-US" sz="2400" dirty="0"/>
              <a:t> (</a:t>
            </a:r>
            <a:r>
              <a:rPr lang="en-US" sz="2400" i="1" dirty="0"/>
              <a:t>Continuing Professional Development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Memanfaatkan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, </a:t>
            </a: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outcome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76517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  <a:latin typeface="Broadway" pitchFamily="82" charset="0"/>
              </a:rPr>
              <a:t>OBSERVASI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Observasi: suatu penyelidikan yg dijalankan secara sistematis &amp; sengaja diadakan dgn menggunakan alat indra terutama mata terhadap kejadian-kejadian yg langsung (Bimo Walgito, 1987:54)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Observasi: suatu tehnik untuk mengamati secara langsung maupun tidak langsung gejala-gejala yg sedang /berlangsung baik di dlm (di luar) sekolah (Djumhur, 1985:51).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Observasi sebagai alat pengumpul data : pengamatan yg memiliki sifat-sifat (depdikbud:1975:50):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dilakukan sesuai dgn tujuan yg telah dirumuskan lebih dulu.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direncanakan secara sistematis.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hasilnya dicatat &amp; diolah sesuai dgn tujuannya.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dpt diperiksa validitas, reliabilitas &amp; ketelitiannya.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bersifat kwantitatif.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688975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accent1"/>
                </a:solidFill>
                <a:latin typeface="Broadway" pitchFamily="82" charset="0"/>
              </a:rPr>
              <a:t>WAWANCARA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295400"/>
            <a:ext cx="88392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latin typeface="Arial" charset="0"/>
              </a:rPr>
              <a:t>Kartono (1980: 171) interview (wawancara) : suatu percakapan yg diarahkan pd suatu masalah ttt; ini merupakan proses tanya jawab lisan, dimana 2 orang atau lebih berhadap-hadapan secara fisik.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Arial" charset="0"/>
              </a:rPr>
              <a:t>Dlm proses interview terdapat 2 pihak dgn kedudukan yg berbeda. pertama berfungsi sebagai penanya, disebut pula sebagai </a:t>
            </a:r>
            <a:r>
              <a:rPr lang="en-US" sz="2400" i="1">
                <a:latin typeface="Arial" charset="0"/>
              </a:rPr>
              <a:t>interviewer</a:t>
            </a:r>
            <a:r>
              <a:rPr lang="en-US" sz="2400">
                <a:latin typeface="Arial" charset="0"/>
              </a:rPr>
              <a:t>, lainnya berfungsi sebagai pemberi informasi (</a:t>
            </a:r>
            <a:r>
              <a:rPr lang="en-US" sz="2400" i="1">
                <a:latin typeface="Arial" charset="0"/>
              </a:rPr>
              <a:t>Information supplyer</a:t>
            </a:r>
            <a:r>
              <a:rPr lang="en-US" sz="2400">
                <a:latin typeface="Arial" charset="0"/>
              </a:rPr>
              <a:t>), </a:t>
            </a:r>
            <a:r>
              <a:rPr lang="en-US" sz="2400" i="1">
                <a:latin typeface="Arial" charset="0"/>
              </a:rPr>
              <a:t>interviewer</a:t>
            </a:r>
            <a:r>
              <a:rPr lang="en-US" sz="2400">
                <a:latin typeface="Arial" charset="0"/>
              </a:rPr>
              <a:t> atau informan. </a:t>
            </a:r>
          </a:p>
          <a:p>
            <a:pPr>
              <a:lnSpc>
                <a:spcPct val="80000"/>
              </a:lnSpc>
            </a:pPr>
            <a:r>
              <a:rPr lang="en-US" sz="2400" i="1">
                <a:latin typeface="Arial" charset="0"/>
              </a:rPr>
              <a:t>Interviewer</a:t>
            </a:r>
            <a:r>
              <a:rPr lang="en-US" sz="2400">
                <a:latin typeface="Arial" charset="0"/>
              </a:rPr>
              <a:t> mengajukan pertanyaan-pertanyaan, meminta keterangan (penjelasan), sambil menilai jawaban-jawabannya. Sekaligus ia mengadakan paraphrase (menyatakan kembali isi jawaban </a:t>
            </a:r>
            <a:r>
              <a:rPr lang="en-US" sz="2400" i="1">
                <a:latin typeface="Arial" charset="0"/>
              </a:rPr>
              <a:t>interviewee</a:t>
            </a:r>
            <a:r>
              <a:rPr lang="en-US" sz="2400">
                <a:latin typeface="Arial" charset="0"/>
              </a:rPr>
              <a:t> dgn kata-kata lain), mengingat-ingat &amp; mencatat jawaban-jawaban. Disamping itu dia juga menggali keterangan-keterangan lebih lanjut &amp; berusaha melakukan “</a:t>
            </a:r>
            <a:r>
              <a:rPr lang="en-US" sz="2400" i="1">
                <a:latin typeface="Arial" charset="0"/>
              </a:rPr>
              <a:t>probing”</a:t>
            </a:r>
            <a:r>
              <a:rPr lang="en-US" sz="2400">
                <a:latin typeface="Arial" charset="0"/>
              </a:rPr>
              <a:t> (rangsangan, dorongan) 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solidFill>
                  <a:schemeClr val="accent1"/>
                </a:solidFill>
                <a:latin typeface="Kristen ITC" pitchFamily="66" charset="0"/>
              </a:rPr>
              <a:t>DOKUMEN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10600" cy="5181600"/>
          </a:xfrm>
        </p:spPr>
        <p:txBody>
          <a:bodyPr/>
          <a:lstStyle/>
          <a:p>
            <a:r>
              <a:rPr lang="en-US" dirty="0" err="1">
                <a:latin typeface="Arial" charset="0"/>
              </a:rPr>
              <a:t>Sebuah</a:t>
            </a:r>
            <a:r>
              <a:rPr lang="en-US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dokumen</a:t>
            </a:r>
            <a:r>
              <a:rPr lang="en-US" dirty="0">
                <a:latin typeface="Arial" charset="0"/>
              </a:rPr>
              <a:t>: </a:t>
            </a:r>
            <a:r>
              <a:rPr lang="en-US" dirty="0" err="1">
                <a:latin typeface="Arial" charset="0"/>
              </a:rPr>
              <a:t>sebuah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  <a:hlinkClick r:id="rId2" tooltip="Tulisan"/>
              </a:rPr>
              <a:t>tulisan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yg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memuat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informasi</a:t>
            </a:r>
            <a:r>
              <a:rPr lang="en-US" dirty="0">
                <a:latin typeface="Arial" charset="0"/>
              </a:rPr>
              <a:t>. </a:t>
            </a:r>
            <a:r>
              <a:rPr lang="en-US" dirty="0" err="1">
                <a:latin typeface="Arial" charset="0"/>
              </a:rPr>
              <a:t>Biasanya</a:t>
            </a:r>
            <a:r>
              <a:rPr lang="en-US" dirty="0">
                <a:latin typeface="Arial" charset="0"/>
              </a:rPr>
              <a:t>, </a:t>
            </a:r>
            <a:r>
              <a:rPr lang="en-US" dirty="0" err="1">
                <a:latin typeface="Arial" charset="0"/>
              </a:rPr>
              <a:t>dokumen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ditulis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  <a:hlinkClick r:id="rId3" tooltip="Kertas"/>
              </a:rPr>
              <a:t>kertas</a:t>
            </a:r>
            <a:r>
              <a:rPr lang="en-US" dirty="0">
                <a:latin typeface="Arial" charset="0"/>
              </a:rPr>
              <a:t> &amp; </a:t>
            </a:r>
            <a:r>
              <a:rPr lang="en-US" dirty="0" err="1">
                <a:latin typeface="Arial" charset="0"/>
              </a:rPr>
              <a:t>informasinya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ditulis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memakai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  <a:hlinkClick r:id="rId4" tooltip="Tinta"/>
              </a:rPr>
              <a:t>tinta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baik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memakai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tangan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atau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memakai</a:t>
            </a:r>
            <a:r>
              <a:rPr lang="en-US" dirty="0">
                <a:latin typeface="Arial" charset="0"/>
              </a:rPr>
              <a:t> media </a:t>
            </a:r>
            <a:r>
              <a:rPr lang="en-US" dirty="0" err="1">
                <a:latin typeface="Arial" charset="0"/>
              </a:rPr>
              <a:t>elektronik</a:t>
            </a:r>
            <a:endParaRPr lang="en-US" sz="16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458200" cy="6019800"/>
          </a:xfrm>
        </p:spPr>
        <p:txBody>
          <a:bodyPr/>
          <a:lstStyle/>
          <a:p>
            <a:r>
              <a:rPr lang="en-US" sz="2800"/>
              <a:t>Dokumen, naskah. </a:t>
            </a:r>
          </a:p>
          <a:p>
            <a:r>
              <a:rPr lang="en-US" sz="2800"/>
              <a:t>Dokumen ini terdiri dlm dua bentuk, yg pertama dlm bentuk </a:t>
            </a:r>
            <a:r>
              <a:rPr lang="en-US" sz="2800">
                <a:hlinkClick r:id="rId2"/>
              </a:rPr>
              <a:t>hardcopy</a:t>
            </a:r>
            <a:r>
              <a:rPr lang="en-US" sz="2800"/>
              <a:t>, dan kedua dlm bentuk </a:t>
            </a:r>
            <a:r>
              <a:rPr lang="en-US" sz="2800">
                <a:hlinkClick r:id="rId3"/>
              </a:rPr>
              <a:t>softcopy</a:t>
            </a:r>
            <a:r>
              <a:rPr lang="en-US" sz="2800"/>
              <a:t>. </a:t>
            </a:r>
          </a:p>
          <a:p>
            <a:r>
              <a:rPr lang="en-US" sz="2800"/>
              <a:t>Hardcopy biasanya dlm bentuk hasil cetakan, seperti yg biasa kita lihat pada kertas misalnya. </a:t>
            </a:r>
          </a:p>
          <a:p>
            <a:r>
              <a:rPr lang="en-US" sz="2800"/>
              <a:t>Sedangkan softcopy, adalah dlm bentuk yg tidak bisa dilihat oleh manusia secara langsung, melalui alat bantu, seperti penyimpanan </a:t>
            </a:r>
            <a:r>
              <a:rPr lang="en-US" sz="2800">
                <a:hlinkClick r:id="rId4"/>
              </a:rPr>
              <a:t>data</a:t>
            </a:r>
            <a:r>
              <a:rPr lang="en-US" sz="2800"/>
              <a:t> pada </a:t>
            </a:r>
            <a:r>
              <a:rPr lang="en-US" sz="2800">
                <a:hlinkClick r:id="rId5"/>
              </a:rPr>
              <a:t>file</a:t>
            </a:r>
            <a:r>
              <a:rPr lang="en-US" sz="2800"/>
              <a:t> di </a:t>
            </a:r>
            <a:r>
              <a:rPr lang="en-US" sz="2800">
                <a:hlinkClick r:id="rId6"/>
              </a:rPr>
              <a:t>disket</a:t>
            </a:r>
            <a:r>
              <a:rPr lang="en-US" sz="2800"/>
              <a:t>, sehingga dokumen tersebut bisa dilihat dgn bantuan </a:t>
            </a:r>
            <a:r>
              <a:rPr lang="en-US" sz="2800">
                <a:hlinkClick r:id="rId7"/>
              </a:rPr>
              <a:t>komputer</a:t>
            </a:r>
            <a:r>
              <a:rPr lang="en-US" sz="280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610600" cy="6172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b="1">
                <a:latin typeface="Arial" charset="0"/>
              </a:rPr>
              <a:t>Menulis</a:t>
            </a:r>
            <a:r>
              <a:rPr lang="en-US" sz="2800">
                <a:latin typeface="Arial" charset="0"/>
              </a:rPr>
              <a:t>: suatu kegiatan untuk menciptakan suatu catatan atau </a:t>
            </a:r>
            <a:r>
              <a:rPr lang="en-US" sz="2800">
                <a:latin typeface="Arial" charset="0"/>
                <a:hlinkClick r:id="rId2" tooltip="Informasi"/>
              </a:rPr>
              <a:t>informasi</a:t>
            </a:r>
            <a:r>
              <a:rPr lang="en-US" sz="2800">
                <a:latin typeface="Arial" charset="0"/>
              </a:rPr>
              <a:t> pd suatu </a:t>
            </a:r>
            <a:r>
              <a:rPr lang="en-US" sz="2800">
                <a:latin typeface="Arial" charset="0"/>
                <a:hlinkClick r:id="rId3" tooltip="Media"/>
              </a:rPr>
              <a:t>media</a:t>
            </a:r>
            <a:r>
              <a:rPr lang="en-US" sz="2800">
                <a:latin typeface="Arial" charset="0"/>
              </a:rPr>
              <a:t> dgn menggunakan </a:t>
            </a:r>
            <a:r>
              <a:rPr lang="en-US" sz="2800">
                <a:latin typeface="Arial" charset="0"/>
                <a:hlinkClick r:id="rId4" tooltip="Huruf"/>
              </a:rPr>
              <a:t>aksara</a:t>
            </a:r>
            <a:r>
              <a:rPr lang="en-US" sz="2800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Arial" charset="0"/>
              </a:rPr>
              <a:t>biasa dilakukan pd </a:t>
            </a:r>
            <a:r>
              <a:rPr lang="en-US" sz="2800">
                <a:latin typeface="Arial" charset="0"/>
                <a:hlinkClick r:id="rId5" tooltip="Kertas"/>
              </a:rPr>
              <a:t>kertas</a:t>
            </a:r>
            <a:r>
              <a:rPr lang="en-US" sz="2800">
                <a:latin typeface="Arial" charset="0"/>
              </a:rPr>
              <a:t> dgn menggunakan alat-alat seperti </a:t>
            </a:r>
            <a:r>
              <a:rPr lang="en-US" sz="2800">
                <a:latin typeface="Arial" charset="0"/>
                <a:hlinkClick r:id="rId6" tooltip="Pena"/>
              </a:rPr>
              <a:t>pena</a:t>
            </a:r>
            <a:r>
              <a:rPr lang="en-US" sz="2800">
                <a:latin typeface="Arial" charset="0"/>
              </a:rPr>
              <a:t> atau </a:t>
            </a:r>
            <a:r>
              <a:rPr lang="en-US" sz="2800">
                <a:latin typeface="Arial" charset="0"/>
                <a:hlinkClick r:id="rId7" tooltip="Pensil"/>
              </a:rPr>
              <a:t>pensil</a:t>
            </a:r>
            <a:r>
              <a:rPr lang="en-US" sz="2800">
                <a:latin typeface="Arial" charset="0"/>
              </a:rPr>
              <a:t>. Pada awal sejarahnya, menulis dilakukan dgn menggunakan </a:t>
            </a:r>
            <a:r>
              <a:rPr lang="en-US" sz="2800">
                <a:latin typeface="Arial" charset="0"/>
                <a:hlinkClick r:id="rId8" tooltip="Gambar"/>
              </a:rPr>
              <a:t>gambar</a:t>
            </a:r>
            <a:r>
              <a:rPr lang="en-US" sz="2800">
                <a:latin typeface="Arial" charset="0"/>
              </a:rPr>
              <a:t>, contohnya tulisan </a:t>
            </a:r>
            <a:r>
              <a:rPr lang="en-US" sz="2800">
                <a:latin typeface="Arial" charset="0"/>
                <a:hlinkClick r:id="rId9" tooltip="Hieroglif (belum dibuat)"/>
              </a:rPr>
              <a:t>hieroglif</a:t>
            </a:r>
            <a:r>
              <a:rPr lang="en-US" sz="2800">
                <a:latin typeface="Arial" charset="0"/>
              </a:rPr>
              <a:t> (</a:t>
            </a:r>
            <a:r>
              <a:rPr lang="en-US" sz="2800" i="1">
                <a:latin typeface="Arial" charset="0"/>
              </a:rPr>
              <a:t>hieroglyph</a:t>
            </a:r>
            <a:r>
              <a:rPr lang="en-US" sz="2800">
                <a:latin typeface="Arial" charset="0"/>
              </a:rPr>
              <a:t>) pd zaman </a:t>
            </a:r>
            <a:r>
              <a:rPr lang="en-US" sz="2800">
                <a:latin typeface="Arial" charset="0"/>
                <a:hlinkClick r:id="rId10" tooltip="Mesir Kuno"/>
              </a:rPr>
              <a:t>Mesir Kuno</a:t>
            </a:r>
            <a:r>
              <a:rPr lang="en-US" sz="2800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Arial" charset="0"/>
              </a:rPr>
              <a:t>Tulisan dgn aksara muncul sekitar 5000 tahun lalu. Orang-orang </a:t>
            </a:r>
            <a:r>
              <a:rPr lang="en-US" sz="2800">
                <a:latin typeface="Arial" charset="0"/>
                <a:hlinkClick r:id="rId11" tooltip="Sumeria"/>
              </a:rPr>
              <a:t>Sumeria</a:t>
            </a:r>
            <a:r>
              <a:rPr lang="en-US" sz="2800">
                <a:latin typeface="Arial" charset="0"/>
              </a:rPr>
              <a:t> (</a:t>
            </a:r>
            <a:r>
              <a:rPr lang="en-US" sz="2800">
                <a:latin typeface="Arial" charset="0"/>
                <a:hlinkClick r:id="rId12" tooltip="Irak"/>
              </a:rPr>
              <a:t>Irak</a:t>
            </a:r>
            <a:r>
              <a:rPr lang="en-US" sz="2800">
                <a:latin typeface="Arial" charset="0"/>
              </a:rPr>
              <a:t> saat ini) menciptakan tanda-tanda pd </a:t>
            </a:r>
            <a:r>
              <a:rPr lang="en-US" sz="2800">
                <a:latin typeface="Arial" charset="0"/>
                <a:hlinkClick r:id="rId13" tooltip="Tanah liat"/>
              </a:rPr>
              <a:t>tanah liat</a:t>
            </a:r>
            <a:r>
              <a:rPr lang="en-US" sz="2800">
                <a:latin typeface="Arial" charset="0"/>
              </a:rPr>
              <a:t>. Tanda-tanda tersebut mewakili bunyi, berbeda dgn huruf-huruf hieroglif yg mewakili kata-kata atau benda.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Arial" charset="0"/>
              </a:rPr>
              <a:t>Kegiatan menulis berkembang pesat sejak diciptakannya teknik </a:t>
            </a:r>
            <a:r>
              <a:rPr lang="en-US" sz="2800">
                <a:latin typeface="Arial" charset="0"/>
                <a:hlinkClick r:id="rId14" tooltip="Percetakan"/>
              </a:rPr>
              <a:t>percetakan</a:t>
            </a:r>
            <a:r>
              <a:rPr lang="en-US" sz="2800">
                <a:latin typeface="Arial" charset="0"/>
              </a:rPr>
              <a:t>, yg menyebabkan orang makin giat menulis karena karya mereka mudah diterbitkan.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400" dirty="0"/>
              <a:t>PERBEDAAN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z="5400" dirty="0"/>
              <a:t>PENILAIAN</a:t>
            </a:r>
          </a:p>
          <a:p>
            <a:endParaRPr lang="id-ID" sz="5400" dirty="0"/>
          </a:p>
          <a:p>
            <a:pPr marL="0" indent="0">
              <a:buNone/>
            </a:pPr>
            <a:endParaRPr lang="id-ID" sz="5400" dirty="0"/>
          </a:p>
          <a:p>
            <a:r>
              <a:rPr lang="id-ID" sz="5400" dirty="0"/>
              <a:t>PEMANTAUAN</a:t>
            </a:r>
          </a:p>
        </p:txBody>
      </p:sp>
    </p:spTree>
    <p:extLst>
      <p:ext uri="{BB962C8B-B14F-4D97-AF65-F5344CB8AC3E}">
        <p14:creationId xmlns:p14="http://schemas.microsoft.com/office/powerpoint/2010/main" val="512717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r>
              <a:rPr lang="en-US" sz="4000" b="1">
                <a:solidFill>
                  <a:schemeClr val="accent1"/>
                </a:solidFill>
                <a:latin typeface="Kristen ITC" pitchFamily="66" charset="0"/>
              </a:rPr>
              <a:t>REKAM MEDIK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7630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sz="2800">
                <a:latin typeface="Arial" charset="0"/>
              </a:rPr>
              <a:t>sebagai “ Keterangan tertulis &amp; terekam tentang identitas, anamnesa, penentuan fisik, laboratorium, radiologi, diagnosa &amp; terapi “, yg bertujuan menunjang tercapainya tertib adm dlm rangka upaya peningkatan yankes, pemantapan perencanaan &amp; mendukung aspek medicolegal di unit pelayanan. </a:t>
            </a:r>
          </a:p>
          <a:p>
            <a:pPr>
              <a:lnSpc>
                <a:spcPct val="90000"/>
              </a:lnSpc>
            </a:pPr>
            <a:r>
              <a:rPr lang="sv-SE" sz="2800">
                <a:latin typeface="Arial" charset="0"/>
              </a:rPr>
              <a:t>Isi : mrpkn dokumen resmi yg mencatat semua yankes di unit pelayanan &amp; sangat bermanfaat bagi aspek administrasi, medis, hukum, keuangan, penelitian, pendidikan, dokumentasi, perencanaan serta pemanfaatan sumber daya.</a:t>
            </a:r>
            <a:r>
              <a:rPr lang="en-US" sz="280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6868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id-ID" sz="2800" dirty="0">
                <a:latin typeface="Arial" charset="0"/>
              </a:rPr>
              <a:t>Undang-undang Nomor  23 Tahun 1992</a:t>
            </a:r>
            <a:r>
              <a:rPr lang="en-US" sz="2800" dirty="0">
                <a:latin typeface="Arial" charset="0"/>
              </a:rPr>
              <a:t>:</a:t>
            </a:r>
            <a:r>
              <a:rPr lang="id-ID" sz="2800" dirty="0">
                <a:latin typeface="Arial" charset="0"/>
              </a:rPr>
              <a:t> Kesehatan (Lembaran Negara  Tahun 1992 No 100 Tambahan Lembaran Negara No  3495);</a:t>
            </a:r>
            <a:endParaRPr lang="en-US" sz="2800" dirty="0">
              <a:latin typeface="Arial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id-ID" sz="2800" dirty="0">
                <a:latin typeface="Arial" charset="0"/>
              </a:rPr>
              <a:t>Undang-undang Nomor 29 tahun 2004</a:t>
            </a:r>
            <a:r>
              <a:rPr lang="en-US" sz="2800" dirty="0">
                <a:latin typeface="Arial" charset="0"/>
              </a:rPr>
              <a:t>:</a:t>
            </a:r>
            <a:r>
              <a:rPr lang="id-ID" sz="2800" dirty="0">
                <a:latin typeface="Arial" charset="0"/>
              </a:rPr>
              <a:t> Praktek Kedokteran</a:t>
            </a:r>
            <a:endParaRPr lang="en-US" sz="2800" dirty="0">
              <a:latin typeface="Arial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Permenkes: 749a/MenKes/PER/XII/1989: Rekam Medik</a:t>
            </a:r>
            <a:r>
              <a:rPr lang="en-US" sz="2800" dirty="0">
                <a:latin typeface="Arial" charset="0"/>
              </a:rPr>
              <a:t> </a:t>
            </a:r>
            <a:endParaRPr lang="sv-SE" sz="2800" dirty="0">
              <a:latin typeface="Arial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Pedoman Pengelolaan Rekam Medik di Rumah Sakit </a:t>
            </a:r>
          </a:p>
          <a:p>
            <a:pPr marL="609600" indent="-609600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Permenkes: 575/ MENKES/PER/IX/89 Tahun 1989: Persetujuan Tindakan Medik</a:t>
            </a:r>
            <a:r>
              <a:rPr lang="en-US" sz="2800" dirty="0">
                <a:latin typeface="Arial" charset="0"/>
              </a:rPr>
              <a:t> 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Broadway" pitchFamily="82" charset="0"/>
              </a:rPr>
              <a:t>DASAR HUKUM REKAM MEDIK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640CB9BA-37A1-6DDB-018A-766D8B8762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id-ID" sz="2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id-ID" sz="2800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id-ID" sz="2800" dirty="0">
              <a:sym typeface="Wingdings" panose="05000000000000000000" pitchFamily="2" charset="2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id-ID" sz="2800" dirty="0">
              <a:sym typeface="Wingdings" panose="05000000000000000000" pitchFamily="2" charset="2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id-ID" sz="6000" b="1" dirty="0">
                <a:sym typeface="Wingdings" panose="05000000000000000000" pitchFamily="2" charset="2"/>
              </a:rPr>
              <a:t>TERIMA KASIH </a:t>
            </a:r>
            <a:endParaRPr lang="en-US" altLang="id-ID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79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latin typeface="Comic Sans MS" pitchFamily="66" charset="0"/>
              </a:rPr>
              <a:t>Mrp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fungsi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pertama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dlm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menajement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yg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mendahului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fungsi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pengoorganisasian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ketenagaan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kepemimpinan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pengendalian</a:t>
            </a:r>
            <a:r>
              <a:rPr lang="en-US" dirty="0">
                <a:latin typeface="Comic Sans MS" pitchFamily="66" charset="0"/>
              </a:rPr>
              <a:t> </a:t>
            </a:r>
          </a:p>
          <a:p>
            <a:r>
              <a:rPr lang="en-US" dirty="0" err="1">
                <a:latin typeface="Comic Sans MS" pitchFamily="66" charset="0"/>
              </a:rPr>
              <a:t>Dimaksud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untuk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membantu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tercapainya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tujuan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organisasi</a:t>
            </a:r>
            <a:r>
              <a:rPr lang="en-US" dirty="0">
                <a:latin typeface="Comic Sans MS" pitchFamily="66" charset="0"/>
              </a:rPr>
              <a:t> </a:t>
            </a:r>
          </a:p>
          <a:p>
            <a:r>
              <a:rPr lang="en-US" dirty="0" err="1">
                <a:latin typeface="Comic Sans MS" pitchFamily="66" charset="0"/>
              </a:rPr>
              <a:t>Dalam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meminimalkan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resiko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atau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ketidakpastian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suatu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tindakan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dgn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mengasumsikan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kondisi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tertentu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dimasa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mendatang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menganalisis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konsekuensi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dari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setiap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tindakan</a:t>
            </a:r>
            <a:r>
              <a:rPr lang="en-US" dirty="0">
                <a:latin typeface="Comic Sans MS" pitchFamily="66" charset="0"/>
              </a:rPr>
              <a:t>, </a:t>
            </a:r>
            <a:r>
              <a:rPr lang="en-US" dirty="0" err="1">
                <a:latin typeface="Comic Sans MS" pitchFamily="66" charset="0"/>
              </a:rPr>
              <a:t>ketidakpastian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dapat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dikurangi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dan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keberhasilan</a:t>
            </a:r>
            <a:r>
              <a:rPr lang="en-US" dirty="0">
                <a:latin typeface="Comic Sans MS" pitchFamily="66" charset="0"/>
              </a:rPr>
              <a:t> yang </a:t>
            </a:r>
            <a:r>
              <a:rPr lang="en-US" dirty="0" err="1">
                <a:latin typeface="Comic Sans MS" pitchFamily="66" charset="0"/>
              </a:rPr>
              <a:t>akan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mempunyai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probabilitas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yg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lebih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besar</a:t>
            </a:r>
            <a:r>
              <a:rPr lang="en-US" dirty="0">
                <a:latin typeface="Comic Sans MS" pitchFamily="66" charset="0"/>
              </a:rPr>
              <a:t>  (</a:t>
            </a:r>
            <a:r>
              <a:rPr lang="en-US" dirty="0" err="1">
                <a:latin typeface="Comic Sans MS" pitchFamily="66" charset="0"/>
              </a:rPr>
              <a:t>Reinke</a:t>
            </a:r>
            <a:r>
              <a:rPr lang="en-US" dirty="0">
                <a:latin typeface="Comic Sans MS" pitchFamily="66" charset="0"/>
              </a:rPr>
              <a:t>, 1994 )</a:t>
            </a:r>
          </a:p>
          <a:p>
            <a:endParaRPr lang="en-US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80803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omic Sans MS" pitchFamily="66" charset="0"/>
              </a:rPr>
              <a:t>PERENCANAAN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dianut</a:t>
            </a:r>
            <a:r>
              <a:rPr lang="en-US" dirty="0"/>
              <a:t>,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, </a:t>
            </a: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, </a:t>
            </a:r>
            <a:r>
              <a:rPr lang="en-US" dirty="0" err="1"/>
              <a:t>menguraikan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perincian</a:t>
            </a:r>
            <a:r>
              <a:rPr lang="en-US" dirty="0"/>
              <a:t> </a:t>
            </a:r>
            <a:r>
              <a:rPr lang="en-US" dirty="0" err="1"/>
              <a:t>secepatnya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yang </a:t>
            </a:r>
            <a:r>
              <a:rPr lang="en-US" dirty="0" err="1"/>
              <a:t>ter</a:t>
            </a:r>
            <a:r>
              <a:rPr lang="en-US" dirty="0"/>
              <a:t>[</a:t>
            </a:r>
            <a:r>
              <a:rPr lang="en-US" dirty="0" err="1"/>
              <a:t>pilih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mengikatnya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optimal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dg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dianut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1400" y="228600"/>
            <a:ext cx="2209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mic Sans MS" pitchFamily="66" charset="0"/>
              </a:rPr>
              <a:t>PELUANG</a:t>
            </a:r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61722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Comic Sans MS" pitchFamily="66" charset="0"/>
              </a:rPr>
              <a:t>ANCAMAN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990600"/>
            <a:ext cx="2286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KUADRAN IV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2819400"/>
            <a:ext cx="2362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KELEMAHAN INTERNAL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1143000"/>
            <a:ext cx="2286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KUADRAN 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5334000"/>
            <a:ext cx="2590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KUADRAN III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72200" y="5334000"/>
            <a:ext cx="2286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KUADRAN II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96000" y="2819400"/>
            <a:ext cx="2362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KEKUATAN INTERNAL</a:t>
            </a:r>
          </a:p>
        </p:txBody>
      </p:sp>
      <p:cxnSp>
        <p:nvCxnSpPr>
          <p:cNvPr id="17" name="Straight Connector 16"/>
          <p:cNvCxnSpPr>
            <a:stCxn id="4" idx="2"/>
            <a:endCxn id="5" idx="0"/>
          </p:cNvCxnSpPr>
          <p:nvPr/>
        </p:nvCxnSpPr>
        <p:spPr>
          <a:xfrm rot="16200000" flipH="1">
            <a:off x="2038350" y="3409950"/>
            <a:ext cx="5410200" cy="114300"/>
          </a:xfrm>
          <a:prstGeom prst="line">
            <a:avLst/>
          </a:prstGeom>
          <a:ln w="508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" y="3429000"/>
            <a:ext cx="8610600" cy="1588"/>
          </a:xfrm>
          <a:prstGeom prst="line">
            <a:avLst/>
          </a:prstGeom>
          <a:ln w="508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33400"/>
            <a:ext cx="7772400" cy="6096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Comic Sans MS" pitchFamily="66" charset="0"/>
              </a:rPr>
              <a:t>KUADRAN I (Strengths-opportunities strategy) : </a:t>
            </a:r>
            <a:r>
              <a:rPr lang="en-US" sz="2400" dirty="0" err="1">
                <a:latin typeface="Comic Sans MS" pitchFamily="66" charset="0"/>
              </a:rPr>
              <a:t>Strategi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ini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dibuat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berdasarkan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jalan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pikiran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orgamisasi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yaitu</a:t>
            </a:r>
            <a:r>
              <a:rPr lang="en-US" sz="2400" dirty="0">
                <a:latin typeface="Comic Sans MS" pitchFamily="66" charset="0"/>
              </a:rPr>
              <a:t> dg </a:t>
            </a:r>
            <a:r>
              <a:rPr lang="en-US" sz="2400" dirty="0" err="1">
                <a:latin typeface="Comic Sans MS" pitchFamily="66" charset="0"/>
              </a:rPr>
              <a:t>memanfaatkan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seluruh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kekuatan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untuk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merebut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memanfaatkan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peluang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sebesar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besarnya</a:t>
            </a:r>
            <a:endParaRPr lang="en-US" sz="2400" dirty="0">
              <a:latin typeface="Comic Sans MS" pitchFamily="66" charset="0"/>
            </a:endParaRPr>
          </a:p>
          <a:p>
            <a:r>
              <a:rPr lang="en-US" sz="2400" dirty="0">
                <a:latin typeface="Comic Sans MS" pitchFamily="66" charset="0"/>
              </a:rPr>
              <a:t>KUADRAN II (Strengths-threats strategy) :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	</a:t>
            </a:r>
            <a:r>
              <a:rPr lang="en-US" sz="2400" dirty="0" err="1">
                <a:latin typeface="Comic Sans MS" pitchFamily="66" charset="0"/>
              </a:rPr>
              <a:t>strategi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menggunakan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kekuatan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organisasi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untuk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mengatasi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ancaman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r>
              <a:rPr lang="en-US" sz="2400" dirty="0">
                <a:latin typeface="Comic Sans MS" pitchFamily="66" charset="0"/>
              </a:rPr>
              <a:t>KUADRAN III (weaknesses-opportunities strategy) : </a:t>
            </a:r>
            <a:r>
              <a:rPr lang="en-US" sz="2400" dirty="0" err="1">
                <a:latin typeface="Comic Sans MS" pitchFamily="66" charset="0"/>
              </a:rPr>
              <a:t>strategi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memanfaatkan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peluang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ada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dengan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cara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meminimalkan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kelemahan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ada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r>
              <a:rPr lang="en-US" sz="2400" dirty="0">
                <a:latin typeface="Comic Sans MS" pitchFamily="66" charset="0"/>
              </a:rPr>
              <a:t>KUADRAN IV (weaknesses-threats strategy) : </a:t>
            </a:r>
            <a:r>
              <a:rPr lang="en-US" sz="2400" dirty="0" err="1">
                <a:latin typeface="Comic Sans MS" pitchFamily="66" charset="0"/>
              </a:rPr>
              <a:t>strategi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ini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didasarkan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pada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kegiatan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bersifat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strategi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defensif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berusaha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meminimalkan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kelemahan</a:t>
            </a:r>
            <a:r>
              <a:rPr lang="en-US" sz="2400" dirty="0">
                <a:latin typeface="Comic Sans MS" pitchFamily="66" charset="0"/>
              </a:rPr>
              <a:t> yang </a:t>
            </a:r>
            <a:r>
              <a:rPr lang="en-US" sz="2400" dirty="0" err="1">
                <a:latin typeface="Comic Sans MS" pitchFamily="66" charset="0"/>
              </a:rPr>
              <a:t>ada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dan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menghindari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ancaman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Comic Sans MS" pitchFamily="66" charset="0"/>
              </a:rPr>
              <a:t>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PELAKSANAAN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Comic Sans MS" pitchFamily="66" charset="0"/>
              </a:rPr>
              <a:t>Adanya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komitmen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untuk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mutu</a:t>
            </a:r>
            <a:endParaRPr lang="en-US" sz="2800" dirty="0">
              <a:latin typeface="Comic Sans MS" pitchFamily="66" charset="0"/>
            </a:endParaRPr>
          </a:p>
          <a:p>
            <a:r>
              <a:rPr lang="en-US" sz="2800" dirty="0" err="1">
                <a:latin typeface="Comic Sans MS" pitchFamily="66" charset="0"/>
              </a:rPr>
              <a:t>Meningkatkan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mutu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pelayanan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asuhan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pasien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secara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berkesinambungan</a:t>
            </a:r>
            <a:r>
              <a:rPr lang="en-US" sz="2800" dirty="0">
                <a:latin typeface="Comic Sans MS" pitchFamily="66" charset="0"/>
              </a:rPr>
              <a:t> </a:t>
            </a:r>
          </a:p>
          <a:p>
            <a:r>
              <a:rPr lang="en-US" sz="2800" dirty="0" err="1">
                <a:latin typeface="Comic Sans MS" pitchFamily="66" charset="0"/>
              </a:rPr>
              <a:t>Memberikan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pelayanan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dengan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pendekatan</a:t>
            </a:r>
            <a:r>
              <a:rPr lang="en-US" sz="2800" dirty="0">
                <a:latin typeface="Comic Sans MS" pitchFamily="66" charset="0"/>
              </a:rPr>
              <a:t> yang </a:t>
            </a:r>
            <a:r>
              <a:rPr lang="en-US" sz="2800" dirty="0" err="1">
                <a:latin typeface="Comic Sans MS" pitchFamily="66" charset="0"/>
              </a:rPr>
              <a:t>berfokus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pasien</a:t>
            </a:r>
            <a:r>
              <a:rPr lang="en-US" sz="2800" dirty="0">
                <a:latin typeface="Comic Sans MS" pitchFamily="66" charset="0"/>
              </a:rPr>
              <a:t> </a:t>
            </a:r>
          </a:p>
          <a:p>
            <a:r>
              <a:rPr lang="en-US" sz="2800" dirty="0" err="1">
                <a:latin typeface="Comic Sans MS" pitchFamily="66" charset="0"/>
              </a:rPr>
              <a:t>Mencegah</a:t>
            </a:r>
            <a:r>
              <a:rPr lang="en-US" sz="2800" dirty="0">
                <a:latin typeface="Comic Sans MS" pitchFamily="66" charset="0"/>
              </a:rPr>
              <a:t> clinical medical error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PROGRAM PENINGKATAN KUALITAS PELAYANAN PUBLIK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/>
          </a:bodyPr>
          <a:lstStyle/>
          <a:p>
            <a:r>
              <a:rPr lang="en-US" sz="2400" dirty="0" err="1"/>
              <a:t>Melakukan</a:t>
            </a:r>
            <a:r>
              <a:rPr lang="en-US" sz="2400" dirty="0"/>
              <a:t>  </a:t>
            </a:r>
            <a:r>
              <a:rPr lang="en-US" sz="2400" dirty="0" err="1"/>
              <a:t>kajian</a:t>
            </a:r>
            <a:r>
              <a:rPr lang="en-US" sz="2400" dirty="0"/>
              <a:t> &amp; </a:t>
            </a:r>
            <a:r>
              <a:rPr lang="en-US" sz="2400" dirty="0" err="1"/>
              <a:t>pengembanganttg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mewujudkan</a:t>
            </a:r>
            <a:r>
              <a:rPr lang="en-US" sz="2400" dirty="0"/>
              <a:t> </a:t>
            </a:r>
            <a:r>
              <a:rPr lang="en-US" sz="2400" i="1" dirty="0"/>
              <a:t>Good Governance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endParaRPr lang="en-US" sz="2400" dirty="0"/>
          </a:p>
          <a:p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kajian</a:t>
            </a:r>
            <a:r>
              <a:rPr lang="en-US" sz="2400" dirty="0"/>
              <a:t> &amp; </a:t>
            </a:r>
            <a:r>
              <a:rPr lang="en-US" sz="2400" dirty="0" err="1"/>
              <a:t>penyusunan</a:t>
            </a:r>
            <a:r>
              <a:rPr lang="en-US" sz="2400" dirty="0"/>
              <a:t> RPP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</a:t>
            </a:r>
            <a:r>
              <a:rPr lang="en-US" sz="2400" dirty="0"/>
              <a:t> Pres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kepegawaian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deregulasi</a:t>
            </a:r>
            <a:r>
              <a:rPr lang="en-US" sz="2400" dirty="0"/>
              <a:t> &amp; </a:t>
            </a:r>
            <a:r>
              <a:rPr lang="en-US" sz="2400" dirty="0" err="1"/>
              <a:t>debirokratisasi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 </a:t>
            </a:r>
            <a:r>
              <a:rPr lang="en-US" sz="2400" dirty="0" err="1"/>
              <a:t>publik</a:t>
            </a:r>
            <a:endParaRPr lang="en-US" sz="2400" dirty="0"/>
          </a:p>
          <a:p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korporatisasi</a:t>
            </a:r>
            <a:r>
              <a:rPr lang="en-US" sz="2400" dirty="0"/>
              <a:t> unit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(</a:t>
            </a:r>
            <a:r>
              <a:rPr lang="en-US" sz="2400" dirty="0" err="1"/>
              <a:t>inventarisasi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pemetaan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pelayan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983</TotalTime>
  <Words>1218</Words>
  <Application>Microsoft Office PowerPoint</Application>
  <PresentationFormat>On-screen Show (4:3)</PresentationFormat>
  <Paragraphs>125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21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22</vt:i4>
      </vt:variant>
    </vt:vector>
  </HeadingPairs>
  <TitlesOfParts>
    <vt:vector size="54" baseType="lpstr">
      <vt:lpstr>Algerian</vt:lpstr>
      <vt:lpstr>Arial</vt:lpstr>
      <vt:lpstr>Baskerville Old Face</vt:lpstr>
      <vt:lpstr>Book Antiqua</vt:lpstr>
      <vt:lpstr>Broadway</vt:lpstr>
      <vt:lpstr>Calibri</vt:lpstr>
      <vt:lpstr>Century Gothic</vt:lpstr>
      <vt:lpstr>Century Schoolbook</vt:lpstr>
      <vt:lpstr>Comic Sans MS</vt:lpstr>
      <vt:lpstr>Constantia</vt:lpstr>
      <vt:lpstr>Franklin Gothic Book</vt:lpstr>
      <vt:lpstr>Franklin Gothic Medium</vt:lpstr>
      <vt:lpstr>Georgia</vt:lpstr>
      <vt:lpstr>Gill Sans MT</vt:lpstr>
      <vt:lpstr>Kristen ITC</vt:lpstr>
      <vt:lpstr>Lucida Sans</vt:lpstr>
      <vt:lpstr>Rockwell</vt:lpstr>
      <vt:lpstr>Verdana</vt:lpstr>
      <vt:lpstr>Wingdings</vt:lpstr>
      <vt:lpstr>Wingdings 2</vt:lpstr>
      <vt:lpstr>Wingdings 3</vt:lpstr>
      <vt:lpstr>Oriel</vt:lpstr>
      <vt:lpstr>Paper</vt:lpstr>
      <vt:lpstr>Flow</vt:lpstr>
      <vt:lpstr>Apex</vt:lpstr>
      <vt:lpstr>Solstice</vt:lpstr>
      <vt:lpstr>Civic</vt:lpstr>
      <vt:lpstr>Foundry</vt:lpstr>
      <vt:lpstr>Trek</vt:lpstr>
      <vt:lpstr>1_Solstice</vt:lpstr>
      <vt:lpstr>Technic</vt:lpstr>
      <vt:lpstr>Verve</vt:lpstr>
      <vt:lpstr>PENILAIAN MUTU PELAYANAN KEBIDANAN </vt:lpstr>
      <vt:lpstr>PERBEDAAN</vt:lpstr>
      <vt:lpstr>PowerPoint Presentation</vt:lpstr>
      <vt:lpstr>PERENCANAAN </vt:lpstr>
      <vt:lpstr>PowerPoint Presentation</vt:lpstr>
      <vt:lpstr>PowerPoint Presentation</vt:lpstr>
      <vt:lpstr>PowerPoint Presentation</vt:lpstr>
      <vt:lpstr>PELAKSANAAN </vt:lpstr>
      <vt:lpstr>PROGRAM PENINGKATAN KUALITAS PELAYANAN PUBLIK </vt:lpstr>
      <vt:lpstr>PowerPoint Presentation</vt:lpstr>
      <vt:lpstr>penilaian</vt:lpstr>
      <vt:lpstr>MUTU </vt:lpstr>
      <vt:lpstr>PENILAIAN MUTU </vt:lpstr>
      <vt:lpstr>MONITORING &amp; MENINGKATKAN PELAYANAN </vt:lpstr>
      <vt:lpstr>OBSERVASI</vt:lpstr>
      <vt:lpstr>WAWANCARA</vt:lpstr>
      <vt:lpstr>DOKUMEN</vt:lpstr>
      <vt:lpstr>PowerPoint Presentation</vt:lpstr>
      <vt:lpstr>PowerPoint Presentation</vt:lpstr>
      <vt:lpstr>REKAM MEDIK</vt:lpstr>
      <vt:lpstr>DASAR HUKUM REKAM MEDIK</vt:lpstr>
      <vt:lpstr>PowerPoint Presentation</vt:lpstr>
    </vt:vector>
  </TitlesOfParts>
  <Company>Mini-PC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MUTU PELAYANAN KEBIDANAN</dc:title>
  <dc:creator>Aopen</dc:creator>
  <cp:lastModifiedBy>Phor Ginting</cp:lastModifiedBy>
  <cp:revision>30</cp:revision>
  <dcterms:created xsi:type="dcterms:W3CDTF">2005-12-31T18:37:30Z</dcterms:created>
  <dcterms:modified xsi:type="dcterms:W3CDTF">2023-10-05T01:12:02Z</dcterms:modified>
</cp:coreProperties>
</file>