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82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740" y="2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8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1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9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51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61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35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52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6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5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1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1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3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8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7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98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300D1A0-2B17-4152-B5B3-57E41BA9227C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239E64D-085E-48C8-B592-7C19E234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8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latin typeface="Algerian" pitchFamily="82" charset="0"/>
              </a:rPr>
              <a:t>Indikator</a:t>
            </a:r>
            <a:r>
              <a:rPr lang="en-US" b="1" dirty="0">
                <a:latin typeface="Algerian" pitchFamily="82" charset="0"/>
              </a:rPr>
              <a:t> </a:t>
            </a:r>
            <a:r>
              <a:rPr lang="en-US" b="1" dirty="0" err="1">
                <a:latin typeface="Algerian" pitchFamily="82" charset="0"/>
              </a:rPr>
              <a:t>mutu</a:t>
            </a:r>
            <a:r>
              <a:rPr lang="en-US" b="1" dirty="0">
                <a:latin typeface="Algerian" pitchFamily="82" charset="0"/>
              </a:rPr>
              <a:t> </a:t>
            </a:r>
            <a:r>
              <a:rPr lang="en-US" b="1" dirty="0" err="1">
                <a:latin typeface="Algerian" pitchFamily="82" charset="0"/>
              </a:rPr>
              <a:t>pelayanan</a:t>
            </a:r>
            <a:r>
              <a:rPr lang="en-US" b="1" dirty="0">
                <a:latin typeface="Algerian" pitchFamily="82" charset="0"/>
              </a:rPr>
              <a:t> </a:t>
            </a:r>
            <a:r>
              <a:rPr lang="en-US" b="1" dirty="0" err="1">
                <a:latin typeface="Algerian" pitchFamily="82" charset="0"/>
              </a:rPr>
              <a:t>kebidanan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0648" y="260648"/>
            <a:ext cx="6400800" cy="555848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Amoebic" pitchFamily="34" charset="0"/>
              </a:rPr>
              <a:t>Pertemuan</a:t>
            </a:r>
            <a:r>
              <a:rPr lang="en-US" dirty="0">
                <a:solidFill>
                  <a:schemeClr val="tx1"/>
                </a:solidFill>
                <a:latin typeface="Amoebic" pitchFamily="34" charset="0"/>
              </a:rPr>
              <a:t>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Tingkat </a:t>
            </a:r>
            <a:r>
              <a:rPr lang="en-US" dirty="0" err="1"/>
              <a:t>kepuasan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adalah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suatu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fungsi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dari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perbedaan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antara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penampilan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yang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dirasakan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dan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 </a:t>
            </a:r>
            <a:r>
              <a:rPr lang="en-US" sz="4000" b="1" dirty="0" err="1">
                <a:latin typeface="Gabriola" pitchFamily="82" charset="0"/>
                <a:cs typeface="DokChampa" pitchFamily="34" charset="-34"/>
              </a:rPr>
              <a:t>harapan</a:t>
            </a:r>
            <a:r>
              <a:rPr lang="en-US" sz="4000" b="1" dirty="0">
                <a:latin typeface="Gabriola" pitchFamily="82" charset="0"/>
                <a:cs typeface="DokChampa" pitchFamily="34" charset="-34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	</a:t>
            </a:r>
            <a:r>
              <a:rPr lang="en-US" u="sng" dirty="0" err="1"/>
              <a:t>Pelanggan</a:t>
            </a:r>
            <a:r>
              <a:rPr lang="en-US" u="sng" dirty="0"/>
              <a:t> </a:t>
            </a:r>
            <a:r>
              <a:rPr lang="en-US" u="sng" dirty="0" err="1"/>
              <a:t>tidak</a:t>
            </a:r>
            <a:r>
              <a:rPr lang="en-US" u="sng" dirty="0"/>
              <a:t> </a:t>
            </a:r>
            <a:r>
              <a:rPr lang="en-US" u="sng" dirty="0" err="1"/>
              <a:t>dipuaskan</a:t>
            </a:r>
            <a:endParaRPr lang="en-US" u="sng" dirty="0"/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	</a:t>
            </a:r>
            <a:r>
              <a:rPr lang="en-US" u="sng" dirty="0" err="1"/>
              <a:t>Pelanggan</a:t>
            </a:r>
            <a:r>
              <a:rPr lang="en-US" u="sng" dirty="0"/>
              <a:t> </a:t>
            </a:r>
            <a:r>
              <a:rPr lang="en-US" u="sng" dirty="0" err="1"/>
              <a:t>puas</a:t>
            </a:r>
            <a:r>
              <a:rPr lang="en-US" u="sng" dirty="0"/>
              <a:t> </a:t>
            </a:r>
          </a:p>
          <a:p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	</a:t>
            </a:r>
            <a:r>
              <a:rPr lang="en-US" u="sng" dirty="0" err="1"/>
              <a:t>Pelanggan</a:t>
            </a:r>
            <a:r>
              <a:rPr lang="en-US" u="sng" dirty="0"/>
              <a:t> </a:t>
            </a:r>
            <a:r>
              <a:rPr lang="en-US" u="sng" dirty="0" err="1"/>
              <a:t>amat</a:t>
            </a:r>
            <a:r>
              <a:rPr lang="en-US" u="sng" dirty="0"/>
              <a:t> </a:t>
            </a:r>
            <a:r>
              <a:rPr lang="en-US" u="sng" dirty="0" err="1"/>
              <a:t>puas</a:t>
            </a:r>
            <a:r>
              <a:rPr lang="en-US" u="sng" dirty="0"/>
              <a:t> </a:t>
            </a:r>
            <a:r>
              <a:rPr lang="en-US" u="sng" dirty="0" err="1"/>
              <a:t>atau</a:t>
            </a:r>
            <a:r>
              <a:rPr lang="en-US" u="sng" dirty="0"/>
              <a:t> </a:t>
            </a:r>
            <a:r>
              <a:rPr lang="en-US" u="sng" dirty="0" err="1"/>
              <a:t>senang</a:t>
            </a:r>
            <a:endParaRPr lang="en-US" u="sng" dirty="0"/>
          </a:p>
        </p:txBody>
      </p:sp>
      <p:sp>
        <p:nvSpPr>
          <p:cNvPr id="4" name="Right Arrow 3"/>
          <p:cNvSpPr/>
          <p:nvPr/>
        </p:nvSpPr>
        <p:spPr>
          <a:xfrm>
            <a:off x="571472" y="3286124"/>
            <a:ext cx="78581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71472" y="2214554"/>
            <a:ext cx="78581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1472" y="4357694"/>
            <a:ext cx="78581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Pemahaman pengguna jasa tentang jenis pelayanan yang akan diterimanya, dalam hal ini aspek komunikasi memegang peranan penting </a:t>
            </a:r>
          </a:p>
          <a:p>
            <a:r>
              <a:rPr lang="fi-FI" dirty="0"/>
              <a:t>Empati (sikap peduli) yang ditunjukan oleh para petugas kesehatan, kemudahan dalam melakukan hubungan, komunikasi yang baik, dan memahami kebutuhan para pelanggan. </a:t>
            </a:r>
          </a:p>
          <a:p>
            <a:r>
              <a:rPr lang="fi-FI" dirty="0"/>
              <a:t>Sikap ini akan menyentuh emosi pasien. Faktor ini akan berpengaruh pada tingkat kepatuhan pasien (compliance)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es-ES" dirty="0" err="1"/>
              <a:t>Biaya</a:t>
            </a:r>
            <a:r>
              <a:rPr lang="es-ES" dirty="0"/>
              <a:t> (</a:t>
            </a:r>
            <a:r>
              <a:rPr lang="es-ES" dirty="0" err="1"/>
              <a:t>cost</a:t>
            </a:r>
            <a:r>
              <a:rPr lang="es-ES" dirty="0"/>
              <a:t>) </a:t>
            </a:r>
            <a:r>
              <a:rPr lang="es-ES" dirty="0" err="1"/>
              <a:t>tingginya</a:t>
            </a:r>
            <a:r>
              <a:rPr lang="es-ES" dirty="0"/>
              <a:t> </a:t>
            </a:r>
            <a:r>
              <a:rPr lang="es-ES" dirty="0" err="1"/>
              <a:t>biaya</a:t>
            </a:r>
            <a:r>
              <a:rPr lang="es-ES" dirty="0"/>
              <a:t> </a:t>
            </a:r>
            <a:r>
              <a:rPr lang="es-ES" dirty="0" err="1"/>
              <a:t>pelayanan</a:t>
            </a:r>
            <a:r>
              <a:rPr lang="es-ES" dirty="0"/>
              <a:t> </a:t>
            </a:r>
            <a:r>
              <a:rPr lang="es-ES" dirty="0" err="1"/>
              <a:t>dapat</a:t>
            </a:r>
            <a:r>
              <a:rPr lang="es-ES" dirty="0"/>
              <a:t> </a:t>
            </a:r>
            <a:r>
              <a:rPr lang="es-ES" dirty="0" err="1"/>
              <a:t>dianggap</a:t>
            </a:r>
            <a:r>
              <a:rPr lang="es-ES" dirty="0"/>
              <a:t> </a:t>
            </a:r>
            <a:r>
              <a:rPr lang="es-ES" dirty="0" err="1"/>
              <a:t>sebagai</a:t>
            </a:r>
            <a:r>
              <a:rPr lang="es-ES" dirty="0"/>
              <a:t> </a:t>
            </a:r>
            <a:r>
              <a:rPr lang="es-ES" dirty="0" err="1"/>
              <a:t>sumber</a:t>
            </a:r>
            <a:r>
              <a:rPr lang="es-ES" dirty="0"/>
              <a:t> moral </a:t>
            </a:r>
            <a:r>
              <a:rPr lang="es-ES" dirty="0" err="1"/>
              <a:t>hazard</a:t>
            </a:r>
            <a:r>
              <a:rPr lang="es-ES" dirty="0"/>
              <a:t> </a:t>
            </a:r>
            <a:r>
              <a:rPr lang="es-ES" dirty="0" err="1"/>
              <a:t>pasien</a:t>
            </a:r>
            <a:r>
              <a:rPr lang="es-ES" dirty="0"/>
              <a:t> dan </a:t>
            </a:r>
            <a:r>
              <a:rPr lang="es-ES" dirty="0" err="1"/>
              <a:t>keluarganya</a:t>
            </a:r>
            <a:r>
              <a:rPr lang="es-ES" dirty="0"/>
              <a:t> 	</a:t>
            </a:r>
            <a:r>
              <a:rPr lang="es-ES" dirty="0" err="1"/>
              <a:t>biaya</a:t>
            </a:r>
            <a:r>
              <a:rPr lang="es-ES" dirty="0"/>
              <a:t> </a:t>
            </a:r>
            <a:r>
              <a:rPr lang="es-ES" dirty="0" err="1"/>
              <a:t>perawatan</a:t>
            </a:r>
            <a:r>
              <a:rPr lang="es-ES" dirty="0"/>
              <a:t> </a:t>
            </a:r>
            <a:r>
              <a:rPr lang="es-ES" dirty="0" err="1"/>
              <a:t>menjadi</a:t>
            </a:r>
            <a:r>
              <a:rPr lang="es-ES" dirty="0"/>
              <a:t> </a:t>
            </a:r>
            <a:r>
              <a:rPr lang="es-ES" dirty="0" err="1"/>
              <a:t>mahal</a:t>
            </a:r>
            <a:r>
              <a:rPr lang="es-ES" dirty="0"/>
              <a:t> 	   </a:t>
            </a:r>
            <a:r>
              <a:rPr lang="es-ES" dirty="0" err="1"/>
              <a:t>Informasi</a:t>
            </a:r>
            <a:r>
              <a:rPr lang="es-ES" dirty="0"/>
              <a:t> </a:t>
            </a:r>
            <a:r>
              <a:rPr lang="es-ES" dirty="0" err="1"/>
              <a:t>terbatas</a:t>
            </a:r>
            <a:r>
              <a:rPr lang="es-ES" dirty="0"/>
              <a:t> yang </a:t>
            </a:r>
            <a:r>
              <a:rPr lang="es-ES" dirty="0" err="1"/>
              <a:t>dimiliki</a:t>
            </a:r>
            <a:r>
              <a:rPr lang="es-ES" dirty="0"/>
              <a:t> </a:t>
            </a:r>
            <a:r>
              <a:rPr lang="es-ES" dirty="0" err="1"/>
              <a:t>pasien</a:t>
            </a:r>
            <a:r>
              <a:rPr lang="es-ES" dirty="0"/>
              <a:t> dan </a:t>
            </a:r>
            <a:r>
              <a:rPr lang="es-ES" dirty="0" err="1"/>
              <a:t>keluarganya</a:t>
            </a:r>
            <a:r>
              <a:rPr lang="es-ES" dirty="0"/>
              <a:t> </a:t>
            </a:r>
            <a:r>
              <a:rPr lang="es-ES" dirty="0" err="1"/>
              <a:t>tentang</a:t>
            </a:r>
            <a:r>
              <a:rPr lang="es-ES" dirty="0"/>
              <a:t> </a:t>
            </a:r>
            <a:r>
              <a:rPr lang="es-ES" dirty="0" err="1"/>
              <a:t>perawatan</a:t>
            </a:r>
            <a:r>
              <a:rPr lang="es-ES" dirty="0"/>
              <a:t> yang </a:t>
            </a:r>
            <a:r>
              <a:rPr lang="es-ES" dirty="0" err="1"/>
              <a:t>diterima</a:t>
            </a:r>
            <a:r>
              <a:rPr lang="es-ES" dirty="0"/>
              <a:t> </a:t>
            </a:r>
            <a:r>
              <a:rPr lang="es-ES" dirty="0" err="1"/>
              <a:t>dapat</a:t>
            </a:r>
            <a:r>
              <a:rPr lang="es-ES" dirty="0"/>
              <a:t> </a:t>
            </a:r>
            <a:r>
              <a:rPr lang="es-ES" dirty="0" err="1"/>
              <a:t>menjadi</a:t>
            </a:r>
            <a:r>
              <a:rPr lang="es-ES" dirty="0"/>
              <a:t> </a:t>
            </a:r>
            <a:r>
              <a:rPr lang="es-ES" dirty="0" err="1"/>
              <a:t>sumber</a:t>
            </a:r>
            <a:r>
              <a:rPr lang="es-ES" dirty="0"/>
              <a:t> </a:t>
            </a:r>
            <a:r>
              <a:rPr lang="es-ES" dirty="0" err="1"/>
              <a:t>keluhan</a:t>
            </a:r>
            <a:r>
              <a:rPr lang="es-ES" dirty="0"/>
              <a:t> </a:t>
            </a:r>
            <a:r>
              <a:rPr lang="es-ES" dirty="0" err="1"/>
              <a:t>pasien</a:t>
            </a:r>
            <a:r>
              <a:rPr lang="es-ES" dirty="0"/>
              <a:t>	       </a:t>
            </a:r>
            <a:r>
              <a:rPr lang="es-ES" dirty="0" err="1"/>
              <a:t>asuransi</a:t>
            </a:r>
            <a:r>
              <a:rPr lang="es-ES" dirty="0"/>
              <a:t> </a:t>
            </a:r>
            <a:r>
              <a:rPr lang="es-ES" dirty="0" err="1"/>
              <a:t>kesehatan</a:t>
            </a:r>
            <a:endParaRPr lang="es-ES" dirty="0"/>
          </a:p>
          <a:p>
            <a:r>
              <a:rPr lang="es-ES" dirty="0" err="1"/>
              <a:t>Bukti</a:t>
            </a:r>
            <a:r>
              <a:rPr lang="es-ES" dirty="0"/>
              <a:t> </a:t>
            </a:r>
            <a:r>
              <a:rPr lang="es-ES" dirty="0" err="1"/>
              <a:t>langsung</a:t>
            </a:r>
            <a:r>
              <a:rPr lang="es-ES" dirty="0"/>
              <a:t> </a:t>
            </a:r>
            <a:r>
              <a:rPr lang="es-ES" dirty="0" err="1"/>
              <a:t>penampilan</a:t>
            </a:r>
            <a:r>
              <a:rPr lang="es-ES" dirty="0"/>
              <a:t> </a:t>
            </a:r>
            <a:r>
              <a:rPr lang="es-ES" dirty="0" err="1"/>
              <a:t>fisik</a:t>
            </a:r>
            <a:r>
              <a:rPr lang="es-ES" dirty="0"/>
              <a:t> (</a:t>
            </a:r>
            <a:r>
              <a:rPr lang="es-ES" i="1" dirty="0" err="1"/>
              <a:t>tangibility</a:t>
            </a:r>
            <a:r>
              <a:rPr lang="es-ES" dirty="0"/>
              <a:t>); </a:t>
            </a:r>
            <a:r>
              <a:rPr lang="es-ES" dirty="0" err="1"/>
              <a:t>meliputi</a:t>
            </a:r>
            <a:r>
              <a:rPr lang="es-ES" dirty="0"/>
              <a:t> </a:t>
            </a:r>
            <a:r>
              <a:rPr lang="es-ES" dirty="0" err="1"/>
              <a:t>fasilitas</a:t>
            </a:r>
            <a:r>
              <a:rPr lang="es-ES" dirty="0"/>
              <a:t> </a:t>
            </a:r>
            <a:r>
              <a:rPr lang="es-ES" dirty="0" err="1"/>
              <a:t>fisik</a:t>
            </a:r>
            <a:r>
              <a:rPr lang="es-ES" dirty="0"/>
              <a:t>, </a:t>
            </a:r>
            <a:r>
              <a:rPr lang="es-ES" dirty="0" err="1"/>
              <a:t>perlengkapan</a:t>
            </a:r>
            <a:r>
              <a:rPr lang="es-ES" dirty="0"/>
              <a:t> </a:t>
            </a:r>
            <a:r>
              <a:rPr lang="es-ES" dirty="0" err="1"/>
              <a:t>pegawai</a:t>
            </a:r>
            <a:r>
              <a:rPr lang="es-ES" dirty="0"/>
              <a:t> dan </a:t>
            </a:r>
            <a:r>
              <a:rPr lang="es-ES" dirty="0" err="1"/>
              <a:t>sarana</a:t>
            </a:r>
            <a:r>
              <a:rPr lang="es-ES" dirty="0"/>
              <a:t> </a:t>
            </a:r>
            <a:r>
              <a:rPr lang="es-ES" dirty="0" err="1"/>
              <a:t>komunikasi</a:t>
            </a:r>
            <a:r>
              <a:rPr lang="es-ES" dirty="0"/>
              <a:t> 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571868" y="1714488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928794" y="2143116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596350">
            <a:off x="2071670" y="3571876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es-ES" dirty="0" err="1"/>
              <a:t>Jaminan</a:t>
            </a:r>
            <a:r>
              <a:rPr lang="es-ES" dirty="0"/>
              <a:t> </a:t>
            </a:r>
            <a:r>
              <a:rPr lang="es-ES" dirty="0" err="1"/>
              <a:t>keamanan</a:t>
            </a:r>
            <a:r>
              <a:rPr lang="es-ES" dirty="0"/>
              <a:t> yang </a:t>
            </a:r>
            <a:r>
              <a:rPr lang="es-ES" dirty="0" err="1"/>
              <a:t>ditunjukkan</a:t>
            </a:r>
            <a:r>
              <a:rPr lang="es-ES" dirty="0"/>
              <a:t> </a:t>
            </a:r>
            <a:r>
              <a:rPr lang="es-ES" dirty="0" err="1"/>
              <a:t>petugas</a:t>
            </a:r>
            <a:r>
              <a:rPr lang="es-ES" dirty="0"/>
              <a:t> </a:t>
            </a:r>
            <a:r>
              <a:rPr lang="es-ES" dirty="0" err="1"/>
              <a:t>kesehatan</a:t>
            </a:r>
            <a:r>
              <a:rPr lang="es-ES" dirty="0"/>
              <a:t> (</a:t>
            </a:r>
            <a:r>
              <a:rPr lang="es-ES" i="1" dirty="0" err="1"/>
              <a:t>assurance</a:t>
            </a:r>
            <a:r>
              <a:rPr lang="es-ES" dirty="0"/>
              <a:t>); </a:t>
            </a:r>
            <a:r>
              <a:rPr lang="es-ES" dirty="0" err="1"/>
              <a:t>kemampuan</a:t>
            </a:r>
            <a:r>
              <a:rPr lang="es-ES" dirty="0"/>
              <a:t> </a:t>
            </a:r>
            <a:r>
              <a:rPr lang="es-ES" dirty="0" err="1"/>
              <a:t>kesopanan</a:t>
            </a:r>
            <a:r>
              <a:rPr lang="es-ES" dirty="0"/>
              <a:t> dan </a:t>
            </a:r>
            <a:r>
              <a:rPr lang="es-ES" dirty="0" err="1"/>
              <a:t>sifat</a:t>
            </a:r>
            <a:r>
              <a:rPr lang="es-ES" dirty="0"/>
              <a:t> </a:t>
            </a:r>
            <a:r>
              <a:rPr lang="es-ES" dirty="0" err="1"/>
              <a:t>dapat</a:t>
            </a:r>
            <a:r>
              <a:rPr lang="es-ES" dirty="0"/>
              <a:t> </a:t>
            </a:r>
            <a:r>
              <a:rPr lang="es-ES" dirty="0" err="1"/>
              <a:t>dipercaya</a:t>
            </a:r>
            <a:r>
              <a:rPr lang="es-ES" dirty="0"/>
              <a:t> yang </a:t>
            </a:r>
            <a:r>
              <a:rPr lang="es-ES" dirty="0" err="1"/>
              <a:t>dimiliki</a:t>
            </a:r>
            <a:r>
              <a:rPr lang="es-ES" dirty="0"/>
              <a:t> para </a:t>
            </a:r>
            <a:r>
              <a:rPr lang="es-ES" dirty="0" err="1"/>
              <a:t>staf</a:t>
            </a:r>
            <a:r>
              <a:rPr lang="es-ES" dirty="0"/>
              <a:t>; bebas </a:t>
            </a:r>
            <a:r>
              <a:rPr lang="es-ES" dirty="0" err="1"/>
              <a:t>dari</a:t>
            </a:r>
            <a:r>
              <a:rPr lang="es-ES" dirty="0"/>
              <a:t> </a:t>
            </a:r>
            <a:r>
              <a:rPr lang="es-ES" dirty="0" err="1"/>
              <a:t>bahaya</a:t>
            </a:r>
            <a:r>
              <a:rPr lang="es-ES" dirty="0"/>
              <a:t>, </a:t>
            </a:r>
            <a:r>
              <a:rPr lang="es-ES" dirty="0" err="1"/>
              <a:t>risiko</a:t>
            </a:r>
            <a:r>
              <a:rPr lang="es-ES" dirty="0"/>
              <a:t> dan </a:t>
            </a:r>
            <a:r>
              <a:rPr lang="es-ES" dirty="0" err="1"/>
              <a:t>keragu-raguan</a:t>
            </a:r>
            <a:r>
              <a:rPr lang="es-ES" dirty="0"/>
              <a:t>, </a:t>
            </a:r>
            <a:r>
              <a:rPr lang="es-ES" dirty="0" err="1"/>
              <a:t>ketepatan</a:t>
            </a:r>
            <a:r>
              <a:rPr lang="es-ES" dirty="0"/>
              <a:t> </a:t>
            </a:r>
            <a:r>
              <a:rPr lang="es-ES" dirty="0" err="1"/>
              <a:t>jadwal</a:t>
            </a:r>
            <a:r>
              <a:rPr lang="es-ES" dirty="0"/>
              <a:t> </a:t>
            </a:r>
            <a:r>
              <a:rPr lang="es-ES" dirty="0" err="1"/>
              <a:t>pemeriksaan</a:t>
            </a:r>
            <a:r>
              <a:rPr lang="es-ES" dirty="0"/>
              <a:t> dan </a:t>
            </a:r>
            <a:r>
              <a:rPr lang="es-ES" dirty="0" err="1"/>
              <a:t>kunjungan</a:t>
            </a:r>
            <a:r>
              <a:rPr lang="es-ES" dirty="0"/>
              <a:t> </a:t>
            </a:r>
            <a:r>
              <a:rPr lang="es-ES" dirty="0" err="1"/>
              <a:t>dokter</a:t>
            </a:r>
            <a:r>
              <a:rPr lang="es-ES" dirty="0"/>
              <a:t> </a:t>
            </a:r>
            <a:r>
              <a:rPr lang="es-ES" dirty="0" err="1"/>
              <a:t>dsb</a:t>
            </a:r>
            <a:r>
              <a:rPr lang="es-ES" dirty="0"/>
              <a:t> </a:t>
            </a:r>
          </a:p>
          <a:p>
            <a:r>
              <a:rPr lang="es-ES" dirty="0" err="1"/>
              <a:t>Kehandalan</a:t>
            </a:r>
            <a:r>
              <a:rPr lang="es-ES" dirty="0"/>
              <a:t> (</a:t>
            </a:r>
            <a:r>
              <a:rPr lang="es-ES" i="1" dirty="0" err="1"/>
              <a:t>reliability</a:t>
            </a:r>
            <a:r>
              <a:rPr lang="es-ES" dirty="0"/>
              <a:t>); </a:t>
            </a:r>
            <a:r>
              <a:rPr lang="es-ES" dirty="0" err="1"/>
              <a:t>merupakan</a:t>
            </a:r>
            <a:r>
              <a:rPr lang="es-ES" dirty="0"/>
              <a:t> </a:t>
            </a:r>
            <a:r>
              <a:rPr lang="es-ES" dirty="0" err="1"/>
              <a:t>kemampuan</a:t>
            </a:r>
            <a:r>
              <a:rPr lang="es-ES" dirty="0"/>
              <a:t> </a:t>
            </a:r>
            <a:r>
              <a:rPr lang="es-ES" dirty="0" err="1"/>
              <a:t>memberikan</a:t>
            </a:r>
            <a:r>
              <a:rPr lang="es-ES" dirty="0"/>
              <a:t> </a:t>
            </a:r>
            <a:r>
              <a:rPr lang="es-ES" dirty="0" err="1"/>
              <a:t>pelayanan</a:t>
            </a:r>
            <a:r>
              <a:rPr lang="es-ES" dirty="0"/>
              <a:t> yang </a:t>
            </a:r>
            <a:r>
              <a:rPr lang="es-ES" dirty="0" err="1"/>
              <a:t>dijanjikan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segera</a:t>
            </a:r>
            <a:r>
              <a:rPr lang="es-ES" dirty="0"/>
              <a:t> dan </a:t>
            </a:r>
            <a:r>
              <a:rPr lang="es-ES" dirty="0" err="1"/>
              <a:t>memuaskan</a:t>
            </a:r>
            <a:r>
              <a:rPr lang="es-ES" dirty="0"/>
              <a:t> </a:t>
            </a:r>
          </a:p>
          <a:p>
            <a:r>
              <a:rPr lang="es-ES" dirty="0" err="1"/>
              <a:t>Daya</a:t>
            </a:r>
            <a:r>
              <a:rPr lang="es-ES" dirty="0"/>
              <a:t> </a:t>
            </a:r>
            <a:r>
              <a:rPr lang="es-ES" dirty="0" err="1"/>
              <a:t>tanggap</a:t>
            </a:r>
            <a:r>
              <a:rPr lang="es-ES" dirty="0"/>
              <a:t>/ </a:t>
            </a:r>
            <a:r>
              <a:rPr lang="es-ES" dirty="0" err="1"/>
              <a:t>kecepatan</a:t>
            </a:r>
            <a:r>
              <a:rPr lang="es-ES" dirty="0"/>
              <a:t> </a:t>
            </a:r>
            <a:r>
              <a:rPr lang="es-ES" dirty="0" err="1"/>
              <a:t>petugas</a:t>
            </a:r>
            <a:r>
              <a:rPr lang="es-ES" dirty="0"/>
              <a:t> </a:t>
            </a:r>
            <a:r>
              <a:rPr lang="es-ES" dirty="0" err="1"/>
              <a:t>dalam</a:t>
            </a:r>
            <a:r>
              <a:rPr lang="es-ES" dirty="0"/>
              <a:t> </a:t>
            </a:r>
            <a:r>
              <a:rPr lang="es-ES" dirty="0" err="1"/>
              <a:t>memberi</a:t>
            </a:r>
            <a:r>
              <a:rPr lang="es-ES" dirty="0"/>
              <a:t> </a:t>
            </a:r>
            <a:r>
              <a:rPr lang="es-ES" dirty="0" err="1"/>
              <a:t>tanggapan</a:t>
            </a:r>
            <a:r>
              <a:rPr lang="es-ES" dirty="0"/>
              <a:t> </a:t>
            </a:r>
            <a:r>
              <a:rPr lang="es-ES" dirty="0" err="1"/>
              <a:t>terhadap</a:t>
            </a:r>
            <a:r>
              <a:rPr lang="es-ES" dirty="0"/>
              <a:t> </a:t>
            </a:r>
            <a:r>
              <a:rPr lang="es-ES" dirty="0" err="1"/>
              <a:t>keluhan</a:t>
            </a:r>
            <a:r>
              <a:rPr lang="es-ES" dirty="0"/>
              <a:t> </a:t>
            </a:r>
            <a:r>
              <a:rPr lang="es-ES" dirty="0" err="1"/>
              <a:t>pasien</a:t>
            </a:r>
            <a:r>
              <a:rPr lang="es-ES" dirty="0"/>
              <a:t> (</a:t>
            </a:r>
            <a:r>
              <a:rPr lang="es-ES" i="1" dirty="0" err="1"/>
              <a:t>responsiveness</a:t>
            </a:r>
            <a:r>
              <a:rPr lang="es-ES" dirty="0"/>
              <a:t>); </a:t>
            </a:r>
            <a:r>
              <a:rPr lang="es-ES" dirty="0" err="1"/>
              <a:t>keinginan</a:t>
            </a:r>
            <a:r>
              <a:rPr lang="es-ES" dirty="0"/>
              <a:t> para </a:t>
            </a:r>
            <a:r>
              <a:rPr lang="es-ES" dirty="0" err="1"/>
              <a:t>staf</a:t>
            </a:r>
            <a:r>
              <a:rPr lang="es-ES" dirty="0"/>
              <a:t> </a:t>
            </a:r>
            <a:r>
              <a:rPr lang="es-ES" dirty="0" err="1"/>
              <a:t>untuk</a:t>
            </a:r>
            <a:r>
              <a:rPr lang="es-ES" dirty="0"/>
              <a:t> </a:t>
            </a:r>
            <a:r>
              <a:rPr lang="es-ES" dirty="0" err="1"/>
              <a:t>membantu</a:t>
            </a:r>
            <a:r>
              <a:rPr lang="es-ES" dirty="0"/>
              <a:t> para </a:t>
            </a:r>
            <a:r>
              <a:rPr lang="es-ES" dirty="0" err="1"/>
              <a:t>pelanggan</a:t>
            </a:r>
            <a:r>
              <a:rPr lang="es-ES" dirty="0"/>
              <a:t> dan </a:t>
            </a:r>
            <a:r>
              <a:rPr lang="es-ES" dirty="0" err="1"/>
              <a:t>memberikan</a:t>
            </a:r>
            <a:r>
              <a:rPr lang="es-ES" dirty="0"/>
              <a:t> </a:t>
            </a:r>
            <a:r>
              <a:rPr lang="es-ES" dirty="0" err="1"/>
              <a:t>pelayanan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tanggap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EFISIENSI PELAYANAN KESEHATAN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  <a:p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yang optimal </a:t>
            </a:r>
          </a:p>
          <a:p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dikurangi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dihilangkan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.</a:t>
            </a:r>
          </a:p>
          <a:p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nyamannya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,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endParaRPr lang="en-US" dirty="0"/>
          </a:p>
          <a:p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menganilis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, </a:t>
            </a:r>
            <a:r>
              <a:rPr lang="en-US" dirty="0" err="1"/>
              <a:t>manajer</a:t>
            </a:r>
            <a:r>
              <a:rPr lang="en-US" dirty="0"/>
              <a:t> program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yang paling cost – effective.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Gabriola" pitchFamily="82" charset="0"/>
              </a:rPr>
              <a:t>Efisiensi</a:t>
            </a:r>
            <a:endParaRPr lang="en-US" b="1" dirty="0">
              <a:latin typeface="Gabriola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750206" cy="5043510"/>
          </a:xfrm>
        </p:spPr>
        <p:txBody>
          <a:bodyPr>
            <a:normAutofit/>
          </a:bodyPr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minimum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optimum. 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yang paling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dievaluasi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penilaian-penilaian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,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B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Gabriola" pitchFamily="82" charset="0"/>
              </a:rPr>
              <a:t>Efektivitas</a:t>
            </a:r>
            <a:r>
              <a:rPr lang="en-US" dirty="0">
                <a:latin typeface="Gabriola" pitchFamily="82" charset="0"/>
              </a:rPr>
              <a:t>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5043510"/>
          </a:xfrm>
        </p:spPr>
        <p:txBody>
          <a:bodyPr>
            <a:normAutofit/>
          </a:bodyPr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  <a:p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</a:t>
            </a: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a. 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endParaRPr lang="en-US" dirty="0"/>
          </a:p>
          <a:p>
            <a:pPr>
              <a:buNone/>
            </a:pPr>
            <a:r>
              <a:rPr lang="en-US" dirty="0"/>
              <a:t>	b. 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pPr>
              <a:buNone/>
            </a:pPr>
            <a:r>
              <a:rPr lang="en-US" dirty="0"/>
              <a:t>	c. </a:t>
            </a:r>
            <a:r>
              <a:rPr lang="en-US" dirty="0" err="1"/>
              <a:t>Sensitifitas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Pengertian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Indikator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  <a:p>
            <a:pPr lvl="2">
              <a:buNone/>
            </a:pPr>
            <a:endParaRPr lang="en-US" dirty="0"/>
          </a:p>
          <a:p>
            <a:pPr lvl="2">
              <a:buNone/>
            </a:pPr>
            <a:r>
              <a:rPr lang="en-US" dirty="0"/>
              <a:t>	</a:t>
            </a:r>
            <a:r>
              <a:rPr lang="en-US" sz="2800" dirty="0" err="1"/>
              <a:t>Tercapai</a:t>
            </a:r>
            <a:r>
              <a:rPr lang="en-US" sz="2800" dirty="0"/>
              <a:t>/</a:t>
            </a:r>
            <a:r>
              <a:rPr lang="en-US" sz="2800" dirty="0" err="1"/>
              <a:t>tidaknya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,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diukur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daftar</a:t>
            </a:r>
            <a:r>
              <a:rPr lang="en-US" sz="2800" dirty="0"/>
              <a:t> </a:t>
            </a:r>
            <a:r>
              <a:rPr lang="en-US" sz="2800" dirty="0" err="1"/>
              <a:t>tilik</a:t>
            </a:r>
            <a:endParaRPr lang="en-US" sz="28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714348" y="3357562"/>
            <a:ext cx="838200" cy="533400"/>
          </a:xfrm>
          <a:prstGeom prst="rightArrow">
            <a:avLst>
              <a:gd name="adj1" fmla="val 44639"/>
              <a:gd name="adj2" fmla="val 39286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es-ES" b="1" dirty="0" err="1"/>
              <a:t>Efektivitas</a:t>
            </a:r>
            <a:r>
              <a:rPr lang="es-ES" dirty="0"/>
              <a:t> </a:t>
            </a:r>
            <a:r>
              <a:rPr lang="es-ES" dirty="0" err="1"/>
              <a:t>adalah</a:t>
            </a:r>
            <a:r>
              <a:rPr lang="es-ES" dirty="0"/>
              <a:t> </a:t>
            </a:r>
            <a:r>
              <a:rPr lang="es-ES" dirty="0" err="1"/>
              <a:t>melakukan</a:t>
            </a:r>
            <a:r>
              <a:rPr lang="es-ES" dirty="0"/>
              <a:t> tugas yang </a:t>
            </a:r>
            <a:r>
              <a:rPr lang="es-ES" dirty="0" err="1"/>
              <a:t>benar</a:t>
            </a:r>
            <a:r>
              <a:rPr lang="es-ES" dirty="0"/>
              <a:t> </a:t>
            </a:r>
          </a:p>
          <a:p>
            <a:r>
              <a:rPr lang="es-ES" b="1" dirty="0" err="1"/>
              <a:t>Efisiensi</a:t>
            </a:r>
            <a:r>
              <a:rPr lang="es-ES" dirty="0"/>
              <a:t> </a:t>
            </a:r>
            <a:r>
              <a:rPr lang="es-ES" dirty="0" err="1"/>
              <a:t>adalah</a:t>
            </a:r>
            <a:r>
              <a:rPr lang="es-ES" dirty="0"/>
              <a:t> </a:t>
            </a:r>
            <a:r>
              <a:rPr lang="es-ES" dirty="0" err="1"/>
              <a:t>melakukan</a:t>
            </a:r>
            <a:r>
              <a:rPr lang="es-ES" dirty="0"/>
              <a:t> tugas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benar</a:t>
            </a:r>
            <a:r>
              <a:rPr lang="es-ES" dirty="0"/>
              <a:t>. -</a:t>
            </a:r>
            <a:r>
              <a:rPr lang="es-ES" dirty="0">
                <a:sym typeface="Wingdings" pitchFamily="2" charset="2"/>
              </a:rPr>
              <a:t>  </a:t>
            </a:r>
            <a:r>
              <a:rPr lang="es-ES" dirty="0" err="1"/>
              <a:t>Penyelesaian</a:t>
            </a:r>
            <a:r>
              <a:rPr lang="es-ES" dirty="0"/>
              <a:t> yang </a:t>
            </a:r>
            <a:r>
              <a:rPr lang="es-ES" dirty="0" err="1"/>
              <a:t>efektif</a:t>
            </a:r>
            <a:r>
              <a:rPr lang="es-ES" dirty="0"/>
              <a:t> </a:t>
            </a:r>
            <a:r>
              <a:rPr lang="es-ES" dirty="0" err="1"/>
              <a:t>belum</a:t>
            </a:r>
            <a:r>
              <a:rPr lang="es-ES" dirty="0"/>
              <a:t> </a:t>
            </a:r>
            <a:r>
              <a:rPr lang="es-ES" dirty="0" err="1"/>
              <a:t>tentu</a:t>
            </a:r>
            <a:r>
              <a:rPr lang="es-ES" dirty="0"/>
              <a:t> </a:t>
            </a:r>
            <a:r>
              <a:rPr lang="es-ES" dirty="0" err="1"/>
              <a:t>efisien</a:t>
            </a:r>
            <a:r>
              <a:rPr lang="es-ES" dirty="0"/>
              <a:t>   	</a:t>
            </a:r>
            <a:r>
              <a:rPr lang="es-ES" dirty="0" err="1"/>
              <a:t>begitu</a:t>
            </a:r>
            <a:r>
              <a:rPr lang="es-ES" dirty="0"/>
              <a:t> juga </a:t>
            </a:r>
            <a:r>
              <a:rPr lang="es-ES" dirty="0" err="1"/>
              <a:t>sebaliknya</a:t>
            </a:r>
            <a:r>
              <a:rPr lang="es-ES" dirty="0"/>
              <a:t>. </a:t>
            </a:r>
          </a:p>
          <a:p>
            <a:pPr>
              <a:buNone/>
            </a:pPr>
            <a:r>
              <a:rPr lang="es-ES" dirty="0"/>
              <a:t>	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/>
              <a:t>Yang </a:t>
            </a:r>
            <a:r>
              <a:rPr lang="es-ES" dirty="0" err="1"/>
              <a:t>efektif</a:t>
            </a:r>
            <a:r>
              <a:rPr lang="es-ES" dirty="0"/>
              <a:t> bisa saja </a:t>
            </a:r>
            <a:r>
              <a:rPr lang="es-ES" dirty="0" err="1"/>
              <a:t>membutuhkan</a:t>
            </a:r>
            <a:r>
              <a:rPr lang="es-ES" dirty="0"/>
              <a:t> </a:t>
            </a:r>
            <a:r>
              <a:rPr lang="es-ES" dirty="0" err="1"/>
              <a:t>sumber</a:t>
            </a:r>
            <a:r>
              <a:rPr lang="es-ES" dirty="0"/>
              <a:t> 	</a:t>
            </a:r>
            <a:r>
              <a:rPr lang="es-ES" dirty="0" err="1"/>
              <a:t>daya</a:t>
            </a:r>
            <a:r>
              <a:rPr lang="es-ES" dirty="0"/>
              <a:t> yang </a:t>
            </a:r>
            <a:r>
              <a:rPr lang="es-ES" dirty="0" err="1"/>
              <a:t>sangat</a:t>
            </a:r>
            <a:r>
              <a:rPr lang="es-ES" dirty="0"/>
              <a:t> besar </a:t>
            </a:r>
            <a:r>
              <a:rPr lang="es-ES" dirty="0" err="1"/>
              <a:t>sedangkan</a:t>
            </a:r>
            <a:r>
              <a:rPr lang="es-ES" dirty="0"/>
              <a:t> yang </a:t>
            </a:r>
            <a:r>
              <a:rPr lang="es-ES" dirty="0" err="1"/>
              <a:t>efisien</a:t>
            </a:r>
            <a:r>
              <a:rPr lang="es-ES" dirty="0"/>
              <a:t> 	</a:t>
            </a:r>
            <a:r>
              <a:rPr lang="es-ES" dirty="0" err="1"/>
              <a:t>barangkali</a:t>
            </a:r>
            <a:r>
              <a:rPr lang="es-ES" dirty="0"/>
              <a:t> </a:t>
            </a:r>
            <a:r>
              <a:rPr lang="es-ES" dirty="0" err="1"/>
              <a:t>memakan</a:t>
            </a:r>
            <a:r>
              <a:rPr lang="es-ES" dirty="0"/>
              <a:t> </a:t>
            </a:r>
            <a:r>
              <a:rPr lang="es-ES" dirty="0" err="1"/>
              <a:t>waktu</a:t>
            </a:r>
            <a:r>
              <a:rPr lang="es-ES" dirty="0"/>
              <a:t> yang 	lama. </a:t>
            </a:r>
          </a:p>
          <a:p>
            <a:pPr>
              <a:buNone/>
            </a:pPr>
            <a:r>
              <a:rPr lang="es-ES" dirty="0">
                <a:sym typeface="Wingdings" pitchFamily="2" charset="2"/>
              </a:rPr>
              <a:t>		</a:t>
            </a:r>
            <a:r>
              <a:rPr lang="es-ES" dirty="0" err="1"/>
              <a:t>Sehingga</a:t>
            </a:r>
            <a:r>
              <a:rPr lang="es-ES" dirty="0"/>
              <a:t> </a:t>
            </a:r>
            <a:r>
              <a:rPr lang="es-ES" dirty="0" err="1"/>
              <a:t>sebisa</a:t>
            </a:r>
            <a:r>
              <a:rPr lang="es-ES" dirty="0"/>
              <a:t> </a:t>
            </a:r>
            <a:r>
              <a:rPr lang="es-ES" dirty="0" err="1"/>
              <a:t>mungkin</a:t>
            </a:r>
            <a:r>
              <a:rPr lang="es-ES" dirty="0"/>
              <a:t> </a:t>
            </a:r>
            <a:r>
              <a:rPr lang="es-ES" dirty="0" err="1"/>
              <a:t>efektivitas</a:t>
            </a:r>
            <a:r>
              <a:rPr lang="es-ES" dirty="0"/>
              <a:t> dan 	</a:t>
            </a:r>
            <a:r>
              <a:rPr lang="es-ES" dirty="0" err="1"/>
              <a:t>efisiensi</a:t>
            </a:r>
            <a:r>
              <a:rPr lang="es-ES" dirty="0"/>
              <a:t> bisa </a:t>
            </a:r>
            <a:r>
              <a:rPr lang="es-ES" dirty="0" err="1"/>
              <a:t>mencapai</a:t>
            </a:r>
            <a:r>
              <a:rPr lang="es-ES" dirty="0"/>
              <a:t> </a:t>
            </a:r>
            <a:r>
              <a:rPr lang="es-ES" dirty="0" err="1"/>
              <a:t>tingkat</a:t>
            </a:r>
            <a:r>
              <a:rPr lang="es-ES" dirty="0"/>
              <a:t> </a:t>
            </a:r>
            <a:r>
              <a:rPr lang="es-ES" dirty="0" err="1"/>
              <a:t>optimum</a:t>
            </a:r>
            <a:r>
              <a:rPr lang="es-ES" dirty="0"/>
              <a:t> </a:t>
            </a:r>
            <a:r>
              <a:rPr lang="es-ES" dirty="0" err="1"/>
              <a:t>untuk</a:t>
            </a:r>
            <a:r>
              <a:rPr lang="es-ES" dirty="0"/>
              <a:t> 	</a:t>
            </a:r>
            <a:r>
              <a:rPr lang="es-ES" dirty="0" err="1"/>
              <a:t>keduanya</a:t>
            </a:r>
            <a:r>
              <a:rPr lang="es-E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Sistem Untuk peningkatan kineja bidan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bidan</a:t>
            </a:r>
            <a:r>
              <a:rPr lang="en-US" b="1" dirty="0"/>
              <a:t> 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endParaRPr lang="en-US" dirty="0"/>
          </a:p>
          <a:p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.</a:t>
            </a:r>
          </a:p>
          <a:p>
            <a:r>
              <a:rPr lang="en-US" dirty="0"/>
              <a:t>“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8 PRINSIP PERBAIKAN MUTU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49720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i-FI" dirty="0"/>
              <a:t>1. Keinginan untuk Berubah</a:t>
            </a:r>
          </a:p>
          <a:p>
            <a:pPr indent="-69850" defTabSz="627063">
              <a:tabLst>
                <a:tab pos="450850" algn="l"/>
              </a:tabLst>
            </a:pPr>
            <a:r>
              <a:rPr lang="fi-FI" dirty="0"/>
              <a:t>	Tidak hanya menemukan praktek yang tidak benar</a:t>
            </a:r>
          </a:p>
          <a:p>
            <a:pPr indent="-69850" defTabSz="627063">
              <a:tabLst>
                <a:tab pos="450850" algn="l"/>
              </a:tabLst>
            </a:pPr>
            <a:r>
              <a:rPr lang="fi-FI" dirty="0"/>
              <a:t>	Nyatakan secara terbuka keinginan untuk bekerja dalam kemitraan untuk meningkatkan pelayanan</a:t>
            </a:r>
          </a:p>
          <a:p>
            <a:pPr>
              <a:buNone/>
            </a:pPr>
            <a:r>
              <a:rPr lang="fi-FI" dirty="0"/>
              <a:t>2. Mendefinisikan Kualitas</a:t>
            </a:r>
          </a:p>
          <a:p>
            <a:pPr marL="450850" indent="-177800"/>
            <a:r>
              <a:rPr lang="fi-FI" dirty="0"/>
              <a:t>Kemampuan pelayanan yang diberikan untuk memenuhi kebutuhan pelanggan</a:t>
            </a:r>
          </a:p>
          <a:p>
            <a:pPr>
              <a:buNone/>
            </a:pPr>
            <a:r>
              <a:rPr lang="fi-FI" dirty="0"/>
              <a:t>3. Mengukur Kualitas</a:t>
            </a:r>
          </a:p>
          <a:p>
            <a:pPr marL="450850" indent="-177800"/>
            <a:r>
              <a:rPr lang="fi-FI" dirty="0"/>
              <a:t>Menggunakan metode statistik yang tepat untuk menafsirkan hasil pengukuran.</a:t>
            </a:r>
          </a:p>
          <a:p>
            <a:pPr marL="450850" indent="-177800"/>
            <a:r>
              <a:rPr lang="fi-FI" dirty="0"/>
              <a:t>Perlu informasi atas proses, kebutuhan pelanggan, dan kualitas penyedia</a:t>
            </a:r>
          </a:p>
          <a:p>
            <a:pPr>
              <a:buNone/>
            </a:pPr>
            <a:r>
              <a:rPr lang="fi-FI" dirty="0"/>
              <a:t>4. Memahami Saling Ketergantungan</a:t>
            </a:r>
          </a:p>
          <a:p>
            <a:pPr marL="450850" indent="-273050"/>
            <a:r>
              <a:rPr lang="fi-FI" dirty="0"/>
              <a:t>Fragmentasi tanggung jawab akan menimbulkan suboptimaze “saya bekerja dengan baik yang lain tidak”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  <a:p>
            <a:pPr marL="450850" indent="-177800"/>
            <a:r>
              <a:rPr lang="en-US" dirty="0" err="1"/>
              <a:t>Kesalahan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(85%)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(15%)</a:t>
            </a:r>
          </a:p>
          <a:p>
            <a:pPr>
              <a:buNone/>
            </a:pPr>
            <a:r>
              <a:rPr lang="en-US" dirty="0"/>
              <a:t>6.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US" dirty="0"/>
          </a:p>
          <a:p>
            <a:pPr marL="450850" indent="-177800"/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/ </a:t>
            </a:r>
            <a:r>
              <a:rPr lang="en-US" dirty="0" err="1"/>
              <a:t>pembelajaran</a:t>
            </a:r>
            <a:r>
              <a:rPr lang="en-US" dirty="0"/>
              <a:t>.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perbaikan</a:t>
            </a:r>
            <a:endParaRPr lang="en-US" dirty="0"/>
          </a:p>
          <a:p>
            <a:pPr>
              <a:buNone/>
            </a:pPr>
            <a:r>
              <a:rPr lang="en-US" dirty="0"/>
              <a:t>7.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endParaRPr lang="en-US" dirty="0"/>
          </a:p>
          <a:p>
            <a:pPr marL="450850" indent="-177800">
              <a:tabLst>
                <a:tab pos="450850" algn="l"/>
              </a:tabLst>
            </a:pP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sia-sia</a:t>
            </a:r>
            <a:r>
              <a:rPr lang="en-US" dirty="0"/>
              <a:t>, </a:t>
            </a:r>
            <a:r>
              <a:rPr lang="en-US" dirty="0" err="1"/>
              <a:t>duplikasi</a:t>
            </a:r>
            <a:r>
              <a:rPr lang="en-US" dirty="0"/>
              <a:t>, </a:t>
            </a:r>
            <a:r>
              <a:rPr lang="en-US" dirty="0" err="1"/>
              <a:t>kompleksitas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perlu</a:t>
            </a:r>
            <a:endParaRPr lang="en-US" dirty="0"/>
          </a:p>
          <a:p>
            <a:pPr>
              <a:buNone/>
            </a:pPr>
            <a:r>
              <a:rPr lang="en-US" dirty="0"/>
              <a:t>8. 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Pemimpin</a:t>
            </a:r>
            <a:endParaRPr lang="en-US" dirty="0"/>
          </a:p>
          <a:p>
            <a:pPr marL="450850" indent="-177800"/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mutu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Gabriola" pitchFamily="82" charset="0"/>
              </a:rPr>
              <a:t>Thank You…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STANDAR PELAYANAN KEBIDANAN (SPK)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</a:rPr>
            </a:b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DISIPLIN DALAM SPK </a:t>
            </a:r>
          </a:p>
          <a:p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,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parameter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SPK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bidan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</a:p>
          <a:p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Depkes</a:t>
            </a:r>
            <a:r>
              <a:rPr lang="en-US" dirty="0"/>
              <a:t> RI, 2001: 53).</a:t>
            </a: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Manfaat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SPK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</a:t>
            </a:r>
          </a:p>
          <a:p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</a:t>
            </a:r>
            <a:r>
              <a:rPr lang="en-US" dirty="0" err="1"/>
              <a:t>pemeliharaan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endParaRPr lang="en-US" dirty="0"/>
          </a:p>
          <a:p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bidan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.</a:t>
            </a:r>
          </a:p>
          <a:p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(</a:t>
            </a:r>
            <a:r>
              <a:rPr lang="en-US" dirty="0" err="1"/>
              <a:t>Depkes</a:t>
            </a:r>
            <a:r>
              <a:rPr lang="en-US" dirty="0"/>
              <a:t> RI, 2001:2)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Format SPK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5043510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</a:p>
          <a:p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kebidanan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.</a:t>
            </a:r>
          </a:p>
          <a:p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. </a:t>
            </a:r>
          </a:p>
          <a:p>
            <a:r>
              <a:rPr lang="en-US" dirty="0" err="1"/>
              <a:t>Prasyarat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alat</a:t>
            </a:r>
            <a:r>
              <a:rPr lang="en-US" dirty="0"/>
              <a:t>, </a:t>
            </a:r>
            <a:r>
              <a:rPr lang="en-US" dirty="0" err="1"/>
              <a:t>obat</a:t>
            </a:r>
            <a:r>
              <a:rPr lang="en-US" dirty="0"/>
              <a:t>, </a:t>
            </a:r>
            <a:r>
              <a:rPr lang="en-US" dirty="0" err="1"/>
              <a:t>ketrampilan</a:t>
            </a:r>
            <a:r>
              <a:rPr lang="en-US" dirty="0"/>
              <a:t>) agar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. </a:t>
            </a:r>
          </a:p>
          <a:p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(</a:t>
            </a:r>
            <a:r>
              <a:rPr lang="en-US" dirty="0" err="1"/>
              <a:t>Depkes</a:t>
            </a:r>
            <a:r>
              <a:rPr lang="en-US" dirty="0"/>
              <a:t> RI, 2001:2).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kebidanan</a:t>
            </a:r>
            <a:r>
              <a:rPr lang="en-US" b="1" dirty="0"/>
              <a:t> yang </a:t>
            </a:r>
            <a:r>
              <a:rPr lang="en-US" b="1" dirty="0" err="1"/>
              <a:t>bermutu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kebidanan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memuaskan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kebidanan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penyelenggaraannya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pofesi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. </a:t>
            </a:r>
          </a:p>
          <a:p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(</a:t>
            </a:r>
            <a:r>
              <a:rPr lang="en-US" dirty="0" err="1"/>
              <a:t>Heni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Asmar</a:t>
            </a:r>
            <a:r>
              <a:rPr lang="en-US" dirty="0"/>
              <a:t>, 2005:29)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Standar</a:t>
            </a:r>
            <a:r>
              <a:rPr lang="en-US" dirty="0"/>
              <a:t>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1. Outcome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klien</a:t>
            </a:r>
            <a:endParaRPr lang="en-US" dirty="0"/>
          </a:p>
          <a:p>
            <a:pPr>
              <a:buNone/>
            </a:pPr>
            <a:r>
              <a:rPr lang="en-US" dirty="0"/>
              <a:t>2. 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3. Outcome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4. Outcome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status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klien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KEPUASAN</a:t>
            </a:r>
            <a:r>
              <a:rPr lang="en-US" b="1" dirty="0"/>
              <a:t> </a:t>
            </a:r>
            <a:r>
              <a:rPr lang="en-US" dirty="0"/>
              <a:t>PELANGGAN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Pembelian</a:t>
            </a:r>
            <a:r>
              <a:rPr lang="en-US" dirty="0"/>
              <a:t> 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membelanjakan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Philip </a:t>
            </a:r>
            <a:r>
              <a:rPr lang="en-US" dirty="0" err="1"/>
              <a:t>Kotler</a:t>
            </a:r>
            <a:r>
              <a:rPr lang="en-US" dirty="0"/>
              <a:t> “</a:t>
            </a:r>
            <a:r>
              <a:rPr lang="en-US" i="1" dirty="0"/>
              <a:t>Marketing Management”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customer satisfaction</a:t>
            </a:r>
            <a:r>
              <a:rPr lang="en-US" dirty="0"/>
              <a:t>:</a:t>
            </a:r>
            <a:r>
              <a:rPr lang="en-US" i="1" dirty="0"/>
              <a:t> “</a:t>
            </a:r>
            <a:r>
              <a:rPr lang="en-US" i="1" dirty="0" err="1"/>
              <a:t>Kepuasan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tingkat</a:t>
            </a:r>
            <a:r>
              <a:rPr lang="en-US" i="1" dirty="0"/>
              <a:t> </a:t>
            </a:r>
            <a:r>
              <a:rPr lang="en-US" i="1" dirty="0" err="1"/>
              <a:t>keadaan</a:t>
            </a:r>
            <a:r>
              <a:rPr lang="en-US" i="1" dirty="0"/>
              <a:t> yang </a:t>
            </a:r>
            <a:r>
              <a:rPr lang="en-US" i="1" dirty="0" err="1"/>
              <a:t>dirasakan</a:t>
            </a:r>
            <a:r>
              <a:rPr lang="en-US" i="1" dirty="0"/>
              <a:t> </a:t>
            </a:r>
            <a:r>
              <a:rPr lang="en-US" i="1" dirty="0" err="1"/>
              <a:t>seseorang</a:t>
            </a:r>
            <a:r>
              <a:rPr lang="en-US" i="1" dirty="0"/>
              <a:t> yang </a:t>
            </a:r>
            <a:r>
              <a:rPr lang="en-US" i="1" dirty="0" err="1"/>
              <a:t>merupakan</a:t>
            </a:r>
            <a:r>
              <a:rPr lang="en-US" i="1" dirty="0"/>
              <a:t> </a:t>
            </a:r>
            <a:r>
              <a:rPr lang="en-US" i="1" dirty="0" err="1"/>
              <a:t>hasil</a:t>
            </a:r>
            <a:r>
              <a:rPr lang="en-US" i="1" dirty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membandingkan</a:t>
            </a:r>
            <a:r>
              <a:rPr lang="en-US" i="1" dirty="0"/>
              <a:t> </a:t>
            </a:r>
            <a:r>
              <a:rPr lang="en-US" i="1" dirty="0" err="1"/>
              <a:t>pemampilan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outcome </a:t>
            </a:r>
            <a:r>
              <a:rPr lang="en-US" i="1" dirty="0" err="1"/>
              <a:t>produk</a:t>
            </a:r>
            <a:r>
              <a:rPr lang="en-US" i="1" dirty="0"/>
              <a:t> yang </a:t>
            </a:r>
            <a:r>
              <a:rPr lang="en-US" i="1" dirty="0" err="1"/>
              <a:t>dirasakan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hubungannya</a:t>
            </a:r>
            <a:r>
              <a:rPr lang="en-US" i="1" dirty="0"/>
              <a:t> </a:t>
            </a:r>
            <a:r>
              <a:rPr lang="en-US" i="1" dirty="0" err="1"/>
              <a:t>denagn</a:t>
            </a:r>
            <a:r>
              <a:rPr lang="en-US" i="1" dirty="0"/>
              <a:t> </a:t>
            </a:r>
            <a:r>
              <a:rPr lang="en-US" i="1" dirty="0" err="1"/>
              <a:t>harapan</a:t>
            </a:r>
            <a:r>
              <a:rPr lang="en-US" i="1" dirty="0"/>
              <a:t> </a:t>
            </a:r>
            <a:r>
              <a:rPr lang="en-US" i="1" dirty="0" err="1"/>
              <a:t>seseorang</a:t>
            </a:r>
            <a:r>
              <a:rPr lang="en-US" i="1" dirty="0"/>
              <a:t>”.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788</TotalTime>
  <Words>1194</Words>
  <Application>Microsoft Office PowerPoint</Application>
  <PresentationFormat>On-screen Show (4:3)</PresentationFormat>
  <Paragraphs>96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Algerian</vt:lpstr>
      <vt:lpstr>Amoebic</vt:lpstr>
      <vt:lpstr>Arial</vt:lpstr>
      <vt:lpstr>Gabriola</vt:lpstr>
      <vt:lpstr>Tw Cen MT</vt:lpstr>
      <vt:lpstr>Droplet</vt:lpstr>
      <vt:lpstr>Indikator mutu pelayanan kebidanan</vt:lpstr>
      <vt:lpstr>Pengertian Indikator</vt:lpstr>
      <vt:lpstr> STANDAR PELAYANAN KEBIDANAN (SPK) </vt:lpstr>
      <vt:lpstr>Manfaat SPK</vt:lpstr>
      <vt:lpstr>Format SPK</vt:lpstr>
      <vt:lpstr>Pelayanan kebidanan yang bermutu</vt:lpstr>
      <vt:lpstr>Standar outcome</vt:lpstr>
      <vt:lpstr>KEPUASAN PELANGGAN</vt:lpstr>
      <vt:lpstr>Philip Kotler “Marketing Management” </vt:lpstr>
      <vt:lpstr>Tingkat kepuasan</vt:lpstr>
      <vt:lpstr>3 tingkat kepuasan :</vt:lpstr>
      <vt:lpstr>Kepuasan pelanggan dipengaruhi oleh :</vt:lpstr>
      <vt:lpstr>PowerPoint Presentation</vt:lpstr>
      <vt:lpstr>PowerPoint Presentation</vt:lpstr>
      <vt:lpstr>EFISIENSI PELAYANAN KESEHATAN</vt:lpstr>
      <vt:lpstr>PowerPoint Presentation</vt:lpstr>
      <vt:lpstr>Efisiensi</vt:lpstr>
      <vt:lpstr>Efektivitas Program</vt:lpstr>
      <vt:lpstr>PowerPoint Presentation</vt:lpstr>
      <vt:lpstr>PowerPoint Presentation</vt:lpstr>
      <vt:lpstr>Sistem Untuk peningkatan kineja bidan</vt:lpstr>
      <vt:lpstr>8 PRINSIP PERBAIKAN MUTU</vt:lpstr>
      <vt:lpstr>PowerPoint Presentation</vt:lpstr>
      <vt:lpstr>Thank You…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Indikator mutu pelayanan kebidanan</dc:title>
  <dc:creator>ANTARIKSA</dc:creator>
  <cp:lastModifiedBy>Phor Ginting</cp:lastModifiedBy>
  <cp:revision>12</cp:revision>
  <dcterms:created xsi:type="dcterms:W3CDTF">2013-02-21T12:25:24Z</dcterms:created>
  <dcterms:modified xsi:type="dcterms:W3CDTF">2023-10-19T02:46:04Z</dcterms:modified>
</cp:coreProperties>
</file>